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  <p:sldMasterId id="2147483650" r:id="rId2"/>
    <p:sldMasterId id="2147483694" r:id="rId3"/>
    <p:sldMasterId id="2147483702" r:id="rId4"/>
    <p:sldMasterId id="2147483690" r:id="rId5"/>
    <p:sldMasterId id="2147483674" r:id="rId6"/>
    <p:sldMasterId id="2147483662" r:id="rId7"/>
    <p:sldMasterId id="2147483705" r:id="rId8"/>
  </p:sldMasterIdLst>
  <p:notesMasterIdLst>
    <p:notesMasterId r:id="rId15"/>
  </p:notesMasterIdLst>
  <p:handoutMasterIdLst>
    <p:handoutMasterId r:id="rId16"/>
  </p:handoutMasterIdLst>
  <p:sldIdLst>
    <p:sldId id="258" r:id="rId9"/>
    <p:sldId id="256" r:id="rId10"/>
    <p:sldId id="259" r:id="rId11"/>
    <p:sldId id="260" r:id="rId12"/>
    <p:sldId id="262" r:id="rId13"/>
    <p:sldId id="263" r:id="rId14"/>
  </p:sldIdLst>
  <p:sldSz cx="9144000" cy="6858000" type="screen4x3"/>
  <p:notesSz cx="6797675" cy="9926638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Untitled Section" id="{48A0F77E-8E67-3346-BD8C-A0CC279F9078}">
          <p14:sldIdLst>
            <p14:sldId id="258"/>
            <p14:sldId id="256"/>
            <p14:sldId id="259"/>
            <p14:sldId id="260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ibjörg Sigurdardottir" initials="I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879"/>
    <a:srgbClr val="0075A9"/>
    <a:srgbClr val="019FC7"/>
    <a:srgbClr val="374C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1"/>
    <p:restoredTop sz="83821" autoAdjust="0"/>
  </p:normalViewPr>
  <p:slideViewPr>
    <p:cSldViewPr snapToGrid="0" snapToObjects="1">
      <p:cViewPr varScale="1">
        <p:scale>
          <a:sx n="96" d="100"/>
          <a:sy n="96" d="100"/>
        </p:scale>
        <p:origin x="266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6" d="100"/>
          <a:sy n="116" d="100"/>
        </p:scale>
        <p:origin x="266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A5F3C-D04D-044E-8BD6-0C8E061CCD3D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F8D3-8047-CD41-9D44-812DD2790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13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234A8-9A21-5044-8C3F-2FC67015C987}" type="datetimeFigureOut">
              <a:rPr lang="sv-SE" smtClean="0"/>
              <a:t>2019-05-27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C276C-A55A-CF44-A705-4E9FF7B5F6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049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C276C-A55A-CF44-A705-4E9FF7B5F67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468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C276C-A55A-CF44-A705-4E9FF7B5F67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338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C276C-A55A-CF44-A705-4E9FF7B5F67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7422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C276C-A55A-CF44-A705-4E9FF7B5F67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7691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C276C-A55A-CF44-A705-4E9FF7B5F67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621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C276C-A55A-CF44-A705-4E9FF7B5F67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6825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5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7150" y="735980"/>
            <a:ext cx="6218199" cy="95470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5A9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05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977376"/>
            <a:ext cx="3867150" cy="27989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77376"/>
            <a:ext cx="3867150" cy="27989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97151" y="724828"/>
            <a:ext cx="6218199" cy="95470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15879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556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7151" y="2977376"/>
            <a:ext cx="6501161" cy="27989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97151" y="724828"/>
            <a:ext cx="6218199" cy="95470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15879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42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0984" y="2018371"/>
            <a:ext cx="4534365" cy="4158592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83" y="1690688"/>
            <a:ext cx="3351293" cy="424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804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0984" y="2018371"/>
            <a:ext cx="4534365" cy="4158592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88990"/>
            <a:ext cx="3219044" cy="46879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962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98596"/>
            <a:ext cx="3867150" cy="30554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98595"/>
            <a:ext cx="3867150" cy="305543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97150" y="735980"/>
            <a:ext cx="6218199" cy="95470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19FC7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95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215452" y="2709745"/>
            <a:ext cx="6299897" cy="2832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7150" y="735980"/>
            <a:ext cx="6218199" cy="95470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19FC7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503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906537" y="1293540"/>
            <a:ext cx="3769151" cy="43043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48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2026658"/>
            <a:ext cx="7258050" cy="1017626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15879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3166946"/>
            <a:ext cx="7166052" cy="2891265"/>
          </a:xfrm>
        </p:spPr>
        <p:txBody>
          <a:bodyPr>
            <a:normAutofit/>
          </a:bodyPr>
          <a:lstStyle>
            <a:lvl1pPr marL="228600" indent="-228600">
              <a:buFontTx/>
              <a:buBlip>
                <a:blip r:embed="rId2"/>
              </a:buBlip>
              <a:defRPr sz="2000"/>
            </a:lvl1pPr>
            <a:lvl2pPr marL="685800" indent="-228600">
              <a:buFontTx/>
              <a:buBlip>
                <a:blip r:embed="rId2"/>
              </a:buBlip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23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271" y="2932770"/>
            <a:ext cx="8229601" cy="2207941"/>
          </a:xfrm>
        </p:spPr>
        <p:txBody>
          <a:bodyPr anchor="b"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6272" y="5140712"/>
            <a:ext cx="7384316" cy="669074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290-6A93-924D-9226-657353F2C7B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BA09-52E3-844C-8C37-CAF3E457E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0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151" y="724828"/>
            <a:ext cx="6218199" cy="95470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5A9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910468"/>
            <a:ext cx="3867150" cy="28993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10467"/>
            <a:ext cx="3867150" cy="28993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787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151" y="724828"/>
            <a:ext cx="6218199" cy="95470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5A9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7151" y="2910468"/>
            <a:ext cx="6545765" cy="28993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11" Type="http://schemas.openxmlformats.org/officeDocument/2006/relationships/image" Target="../media/image5.png"/><Relationship Id="rId5" Type="http://schemas.openxmlformats.org/officeDocument/2006/relationships/image" Target="../media/image1.jpeg"/><Relationship Id="rId10" Type="http://schemas.openxmlformats.org/officeDocument/2006/relationships/image" Target="../media/image7.png"/><Relationship Id="rId4" Type="http://schemas.openxmlformats.org/officeDocument/2006/relationships/theme" Target="../theme/theme2.xml"/><Relationship Id="rId9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emf"/><Relationship Id="rId11" Type="http://schemas.openxmlformats.org/officeDocument/2006/relationships/image" Target="../media/image11.png"/><Relationship Id="rId5" Type="http://schemas.openxmlformats.org/officeDocument/2006/relationships/image" Target="../media/image1.jpeg"/><Relationship Id="rId10" Type="http://schemas.openxmlformats.org/officeDocument/2006/relationships/image" Target="../media/image5.png"/><Relationship Id="rId4" Type="http://schemas.openxmlformats.org/officeDocument/2006/relationships/theme" Target="../theme/theme6.xml"/><Relationship Id="rId9" Type="http://schemas.openxmlformats.org/officeDocument/2006/relationships/image" Target="../media/image10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.jpeg"/><Relationship Id="rId11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5.png"/><Relationship Id="rId4" Type="http://schemas.openxmlformats.org/officeDocument/2006/relationships/theme" Target="../theme/theme7.xml"/><Relationship Id="rId9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4"/>
          <p:cNvSpPr>
            <a:spLocks noChangeShapeType="1"/>
          </p:cNvSpPr>
          <p:nvPr userDrawn="1"/>
        </p:nvSpPr>
        <p:spPr bwMode="auto">
          <a:xfrm flipV="1">
            <a:off x="273050" y="5940425"/>
            <a:ext cx="8624888" cy="0"/>
          </a:xfrm>
          <a:prstGeom prst="line">
            <a:avLst/>
          </a:prstGeom>
          <a:noFill/>
          <a:ln w="19050">
            <a:solidFill>
              <a:srgbClr val="1F497D">
                <a:alpha val="98822"/>
              </a:srgb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sv-SE"/>
          </a:p>
        </p:txBody>
      </p:sp>
      <p:pic>
        <p:nvPicPr>
          <p:cNvPr id="8" name="Bildobjekt 17" descr="EU_flagga_EurSocfond_cmyk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449" y="6073210"/>
            <a:ext cx="774442" cy="72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095" y="6227048"/>
            <a:ext cx="876278" cy="37982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24" y="6186423"/>
            <a:ext cx="1154576" cy="417815"/>
          </a:xfrm>
          <a:prstGeom prst="rect">
            <a:avLst/>
          </a:prstGeom>
          <a:scene3d>
            <a:camera prst="orthographicFront">
              <a:rot lat="0" lon="21599991" rev="0"/>
            </a:camera>
            <a:lightRig rig="threePt" dir="t"/>
          </a:scene3d>
        </p:spPr>
      </p:pic>
      <p:pic>
        <p:nvPicPr>
          <p:cNvPr id="12" name="Bildobjekt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11" y="6060509"/>
            <a:ext cx="1218168" cy="797491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8A6551DB-4A17-B145-B778-056E2141997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799507" y="6225992"/>
            <a:ext cx="1301891" cy="41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7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4"/>
          <p:cNvSpPr>
            <a:spLocks noChangeShapeType="1"/>
          </p:cNvSpPr>
          <p:nvPr userDrawn="1"/>
        </p:nvSpPr>
        <p:spPr bwMode="auto">
          <a:xfrm flipV="1">
            <a:off x="273050" y="5940425"/>
            <a:ext cx="8624888" cy="0"/>
          </a:xfrm>
          <a:prstGeom prst="line">
            <a:avLst/>
          </a:prstGeom>
          <a:noFill/>
          <a:ln w="19050">
            <a:solidFill>
              <a:srgbClr val="1F497D">
                <a:alpha val="98822"/>
              </a:srgb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sv-SE"/>
          </a:p>
        </p:txBody>
      </p:sp>
      <p:pic>
        <p:nvPicPr>
          <p:cNvPr id="8" name="Bildobjekt 17" descr="EU_flagga_EurSocfond_cmyk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449" y="6073210"/>
            <a:ext cx="774442" cy="72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095" y="6227048"/>
            <a:ext cx="876278" cy="37982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24" y="6186423"/>
            <a:ext cx="1154576" cy="417815"/>
          </a:xfrm>
          <a:prstGeom prst="rect">
            <a:avLst/>
          </a:prstGeom>
          <a:scene3d>
            <a:camera prst="orthographicFront">
              <a:rot lat="0" lon="21599991" rev="0"/>
            </a:camera>
            <a:lightRig rig="threePt" dir="t"/>
          </a:scene3d>
        </p:spPr>
      </p:pic>
      <p:pic>
        <p:nvPicPr>
          <p:cNvPr id="12" name="Bildobjekt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11" y="6060509"/>
            <a:ext cx="1218168" cy="7974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61" y="88695"/>
            <a:ext cx="3233532" cy="3050502"/>
          </a:xfrm>
          <a:prstGeom prst="rect">
            <a:avLst/>
          </a:prstGeom>
        </p:spPr>
      </p:pic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2215452" y="2709745"/>
            <a:ext cx="6299897" cy="2832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textruta 1"/>
          <p:cNvSpPr txBox="1"/>
          <p:nvPr userDrawn="1"/>
        </p:nvSpPr>
        <p:spPr>
          <a:xfrm>
            <a:off x="536792" y="4723063"/>
            <a:ext cx="5734747" cy="70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560"/>
              </a:lnSpc>
              <a:buBlip>
                <a:blip r:embed="rId10"/>
              </a:buBlip>
            </a:pPr>
            <a:endParaRPr lang="sv-SE" dirty="0">
              <a:ea typeface="Calibri" charset="0"/>
              <a:cs typeface="Calibri" charset="0"/>
            </a:endParaRPr>
          </a:p>
          <a:p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D3E2EBB-0E6E-8745-961A-DACF3647398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799507" y="6225992"/>
            <a:ext cx="1301891" cy="41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43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8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0"/>
        </a:buBlip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0"/>
        </a:buBlip>
        <a:defRPr sz="1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0"/>
        </a:buBlip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0"/>
        </a:buBlip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144" y="183508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56" y="735240"/>
            <a:ext cx="4511040" cy="4596384"/>
          </a:xfrm>
          <a:prstGeom prst="rect">
            <a:avLst/>
          </a:prstGeom>
        </p:spPr>
      </p:pic>
      <p:sp>
        <p:nvSpPr>
          <p:cNvPr id="8" name="Shape 4"/>
          <p:cNvSpPr>
            <a:spLocks noChangeShapeType="1"/>
          </p:cNvSpPr>
          <p:nvPr userDrawn="1"/>
        </p:nvSpPr>
        <p:spPr bwMode="auto">
          <a:xfrm flipV="1">
            <a:off x="273050" y="5940425"/>
            <a:ext cx="8624888" cy="0"/>
          </a:xfrm>
          <a:prstGeom prst="line">
            <a:avLst/>
          </a:prstGeom>
          <a:noFill/>
          <a:ln w="19050">
            <a:solidFill>
              <a:srgbClr val="1F497D">
                <a:alpha val="98822"/>
              </a:srgb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sv-SE"/>
          </a:p>
        </p:txBody>
      </p:sp>
      <p:pic>
        <p:nvPicPr>
          <p:cNvPr id="9" name="Bildobjekt 17" descr="EU_flagga_EurSocfond_cmyk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449" y="6073210"/>
            <a:ext cx="774442" cy="72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Bildobjekt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095" y="6227048"/>
            <a:ext cx="876278" cy="379820"/>
          </a:xfrm>
          <a:prstGeom prst="rect">
            <a:avLst/>
          </a:prstGeom>
        </p:spPr>
      </p:pic>
      <p:pic>
        <p:nvPicPr>
          <p:cNvPr id="11" name="Bildobjekt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24" y="6186423"/>
            <a:ext cx="1154576" cy="417815"/>
          </a:xfrm>
          <a:prstGeom prst="rect">
            <a:avLst/>
          </a:prstGeom>
          <a:scene3d>
            <a:camera prst="orthographicFront">
              <a:rot lat="0" lon="21599991" rev="0"/>
            </a:camera>
            <a:lightRig rig="threePt" dir="t"/>
          </a:scene3d>
        </p:spPr>
      </p:pic>
      <p:pic>
        <p:nvPicPr>
          <p:cNvPr id="13" name="Bildobjekt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11" y="6060509"/>
            <a:ext cx="1218168" cy="797491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A539205C-6706-5C47-8661-6A159C1C35E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799507" y="6225992"/>
            <a:ext cx="1301891" cy="41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4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15879"/>
          </a:solidFill>
          <a:latin typeface="Calibri" charset="0"/>
          <a:ea typeface="Calibri" charset="0"/>
          <a:cs typeface="Calibri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1" kern="1200">
          <a:solidFill>
            <a:srgbClr val="015879"/>
          </a:solidFill>
          <a:latin typeface="Calibri" charset="0"/>
          <a:ea typeface="Calibri" charset="0"/>
          <a:cs typeface="Calibri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32FC2-0298-904C-9CE3-D38B2D05DF6F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FA5DB-837D-0B4A-91A8-3DB1B233AD4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8100" y="-857269"/>
            <a:ext cx="3568847" cy="349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75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28290-6A93-924D-9226-657353F2C7B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3BA09-52E3-844C-8C37-CAF3E457E2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hape 4"/>
          <p:cNvSpPr>
            <a:spLocks noChangeShapeType="1"/>
          </p:cNvSpPr>
          <p:nvPr userDrawn="1"/>
        </p:nvSpPr>
        <p:spPr bwMode="auto">
          <a:xfrm flipV="1">
            <a:off x="273050" y="5940425"/>
            <a:ext cx="8624888" cy="0"/>
          </a:xfrm>
          <a:prstGeom prst="line">
            <a:avLst/>
          </a:prstGeom>
          <a:noFill/>
          <a:ln w="19050">
            <a:solidFill>
              <a:srgbClr val="1F497D">
                <a:alpha val="98822"/>
              </a:srgb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sv-SE"/>
          </a:p>
        </p:txBody>
      </p:sp>
      <p:pic>
        <p:nvPicPr>
          <p:cNvPr id="8" name="Bildobjekt 17" descr="EU_flagga_EurSocfond_cmyk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449" y="6073210"/>
            <a:ext cx="774442" cy="72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095" y="6227048"/>
            <a:ext cx="876278" cy="37982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24" y="6186423"/>
            <a:ext cx="1154576" cy="417815"/>
          </a:xfrm>
          <a:prstGeom prst="rect">
            <a:avLst/>
          </a:prstGeom>
          <a:scene3d>
            <a:camera prst="orthographicFront">
              <a:rot lat="0" lon="21599991" rev="0"/>
            </a:camera>
            <a:lightRig rig="threePt" dir="t"/>
          </a:scene3d>
        </p:spPr>
      </p:pic>
      <p:pic>
        <p:nvPicPr>
          <p:cNvPr id="12" name="Bildobjekt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11" y="6060509"/>
            <a:ext cx="1218168" cy="797491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C4301E7A-E2AA-C447-A16B-74D9C100C7F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799507" y="6225992"/>
            <a:ext cx="1301891" cy="41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82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15879"/>
          </a:solidFill>
          <a:latin typeface="Calibri" charset="0"/>
          <a:ea typeface="Calibri" charset="0"/>
          <a:cs typeface="Calibri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4"/>
          <p:cNvSpPr>
            <a:spLocks noChangeShapeType="1"/>
          </p:cNvSpPr>
          <p:nvPr userDrawn="1"/>
        </p:nvSpPr>
        <p:spPr bwMode="auto">
          <a:xfrm flipV="1">
            <a:off x="273050" y="5940425"/>
            <a:ext cx="8624888" cy="0"/>
          </a:xfrm>
          <a:prstGeom prst="line">
            <a:avLst/>
          </a:prstGeom>
          <a:noFill/>
          <a:ln w="19050">
            <a:solidFill>
              <a:srgbClr val="1F497D">
                <a:alpha val="98822"/>
              </a:srgb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sv-SE"/>
          </a:p>
        </p:txBody>
      </p:sp>
      <p:pic>
        <p:nvPicPr>
          <p:cNvPr id="8" name="Bildobjekt 17" descr="EU_flagga_EurSocfond_cmyk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449" y="6073210"/>
            <a:ext cx="774442" cy="72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095" y="6227048"/>
            <a:ext cx="876278" cy="37982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24" y="6186423"/>
            <a:ext cx="1154576" cy="417815"/>
          </a:xfrm>
          <a:prstGeom prst="rect">
            <a:avLst/>
          </a:prstGeom>
          <a:scene3d>
            <a:camera prst="orthographicFront">
              <a:rot lat="0" lon="21599991" rev="0"/>
            </a:camera>
            <a:lightRig rig="threePt" dir="t"/>
          </a:scene3d>
        </p:spPr>
      </p:pic>
      <p:pic>
        <p:nvPicPr>
          <p:cNvPr id="12" name="Bildobjekt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11" y="6060509"/>
            <a:ext cx="1218168" cy="79749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98" y="0"/>
            <a:ext cx="3073400" cy="3073400"/>
          </a:xfrm>
          <a:prstGeom prst="rect">
            <a:avLst/>
          </a:prstGeom>
        </p:spPr>
      </p:pic>
      <p:sp>
        <p:nvSpPr>
          <p:cNvPr id="16" name="Text Placeholder 2"/>
          <p:cNvSpPr>
            <a:spLocks noGrp="1"/>
          </p:cNvSpPr>
          <p:nvPr>
            <p:ph type="body" idx="1"/>
          </p:nvPr>
        </p:nvSpPr>
        <p:spPr>
          <a:xfrm>
            <a:off x="2215452" y="2709745"/>
            <a:ext cx="6299897" cy="2832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1C8F5F3-379C-C745-8F5E-059BECB6C1E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799507" y="6225992"/>
            <a:ext cx="1301891" cy="41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27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9" r:id="rId2"/>
    <p:sldLayoutId id="214748368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1"/>
        </a:buBlip>
        <a:defRPr sz="20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1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29" y="22302"/>
            <a:ext cx="2974804" cy="2974804"/>
          </a:xfrm>
          <a:prstGeom prst="rect">
            <a:avLst/>
          </a:prstGeom>
        </p:spPr>
      </p:pic>
      <p:sp>
        <p:nvSpPr>
          <p:cNvPr id="8" name="Shape 4"/>
          <p:cNvSpPr>
            <a:spLocks noChangeShapeType="1"/>
          </p:cNvSpPr>
          <p:nvPr userDrawn="1"/>
        </p:nvSpPr>
        <p:spPr bwMode="auto">
          <a:xfrm flipV="1">
            <a:off x="273050" y="5940425"/>
            <a:ext cx="8624888" cy="0"/>
          </a:xfrm>
          <a:prstGeom prst="line">
            <a:avLst/>
          </a:prstGeom>
          <a:noFill/>
          <a:ln w="19050">
            <a:solidFill>
              <a:srgbClr val="1F497D">
                <a:alpha val="98822"/>
              </a:srgb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sv-SE"/>
          </a:p>
        </p:txBody>
      </p:sp>
      <p:pic>
        <p:nvPicPr>
          <p:cNvPr id="9" name="Bildobjekt 17" descr="EU_flagga_EurSocfond_cmyk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449" y="6073210"/>
            <a:ext cx="774442" cy="72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Bildobjekt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095" y="6227048"/>
            <a:ext cx="876278" cy="379820"/>
          </a:xfrm>
          <a:prstGeom prst="rect">
            <a:avLst/>
          </a:prstGeom>
        </p:spPr>
      </p:pic>
      <p:pic>
        <p:nvPicPr>
          <p:cNvPr id="11" name="Bildobjekt 9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24" y="6186423"/>
            <a:ext cx="1154576" cy="417815"/>
          </a:xfrm>
          <a:prstGeom prst="rect">
            <a:avLst/>
          </a:prstGeom>
          <a:scene3d>
            <a:camera prst="orthographicFront">
              <a:rot lat="0" lon="21599991" rev="0"/>
            </a:camera>
            <a:lightRig rig="threePt" dir="t"/>
          </a:scene3d>
        </p:spPr>
      </p:pic>
      <p:pic>
        <p:nvPicPr>
          <p:cNvPr id="13" name="Bildobjekt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11" y="6060509"/>
            <a:ext cx="1218168" cy="797491"/>
          </a:xfrm>
          <a:prstGeom prst="rect">
            <a:avLst/>
          </a:prstGeom>
        </p:spPr>
      </p:pic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2215452" y="2997106"/>
            <a:ext cx="6300950" cy="2697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EDBFAC34-FE78-324E-AEEF-377E34F8A65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799507" y="6225992"/>
            <a:ext cx="1301891" cy="41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88" r:id="rId2"/>
    <p:sldLayoutId id="214748366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1"/>
        </a:buBlip>
        <a:defRPr sz="20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1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5038" y="1859659"/>
            <a:ext cx="4740311" cy="3911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hape 4"/>
          <p:cNvSpPr>
            <a:spLocks noChangeShapeType="1"/>
          </p:cNvSpPr>
          <p:nvPr userDrawn="1"/>
        </p:nvSpPr>
        <p:spPr bwMode="auto">
          <a:xfrm flipV="1">
            <a:off x="273050" y="5940425"/>
            <a:ext cx="8624888" cy="0"/>
          </a:xfrm>
          <a:prstGeom prst="line">
            <a:avLst/>
          </a:prstGeom>
          <a:noFill/>
          <a:ln w="19050">
            <a:solidFill>
              <a:srgbClr val="1F497D">
                <a:alpha val="98822"/>
              </a:srgb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sv-SE"/>
          </a:p>
        </p:txBody>
      </p:sp>
      <p:pic>
        <p:nvPicPr>
          <p:cNvPr id="9" name="Bildobjekt 17" descr="EU_flagga_EurSocfond_cmyk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449" y="6073210"/>
            <a:ext cx="774442" cy="72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Bildobjekt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095" y="6227048"/>
            <a:ext cx="876278" cy="379820"/>
          </a:xfrm>
          <a:prstGeom prst="rect">
            <a:avLst/>
          </a:prstGeom>
        </p:spPr>
      </p:pic>
      <p:pic>
        <p:nvPicPr>
          <p:cNvPr id="11" name="Bildobjekt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24" y="6186423"/>
            <a:ext cx="1154576" cy="417815"/>
          </a:xfrm>
          <a:prstGeom prst="rect">
            <a:avLst/>
          </a:prstGeom>
          <a:scene3d>
            <a:camera prst="orthographicFront">
              <a:rot lat="0" lon="21599991" rev="0"/>
            </a:camera>
            <a:lightRig rig="threePt" dir="t"/>
          </a:scene3d>
        </p:spPr>
      </p:pic>
      <p:pic>
        <p:nvPicPr>
          <p:cNvPr id="13" name="Bildobjekt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11" y="6060509"/>
            <a:ext cx="1218168" cy="797491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72E44D-5E75-DD4C-98B7-2F0DD2F5B63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799507" y="6225992"/>
            <a:ext cx="1301891" cy="41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66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19FC7"/>
          </a:solidFill>
          <a:latin typeface="Calibri" charset="0"/>
          <a:ea typeface="Calibri" charset="0"/>
          <a:cs typeface="Calibri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user/TheSkaraborg/videos?disable_polymer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ivast.s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428" y="1622998"/>
            <a:ext cx="8229601" cy="2207941"/>
          </a:xfrm>
        </p:spPr>
        <p:txBody>
          <a:bodyPr/>
          <a:lstStyle/>
          <a:p>
            <a:pPr algn="ctr"/>
            <a:r>
              <a:rPr lang="en-US" dirty="0" err="1"/>
              <a:t>InVäst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- Integration </a:t>
            </a:r>
            <a:r>
              <a:rPr lang="en-US" dirty="0" err="1"/>
              <a:t>Västsverige</a:t>
            </a:r>
            <a:endParaRPr lang="sv-SE" dirty="0" err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7461" y="4310917"/>
            <a:ext cx="7384316" cy="66907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2016-2019</a:t>
            </a:r>
          </a:p>
          <a:p>
            <a:r>
              <a:rPr lang="en-US" dirty="0" err="1"/>
              <a:t>Resultat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slutsatser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Skaraborg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223131" y="527539"/>
            <a:ext cx="4042142" cy="4780226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en-US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4592234-DFCA-4136-9DC3-0CCB99FB0DE0}"/>
              </a:ext>
            </a:extLst>
          </p:cNvPr>
          <p:cNvSpPr txBox="1"/>
          <p:nvPr/>
        </p:nvSpPr>
        <p:spPr>
          <a:xfrm>
            <a:off x="4811713" y="1195754"/>
            <a:ext cx="404214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15879"/>
                </a:solidFill>
              </a:rPr>
              <a:t>Övergripande målet:</a:t>
            </a:r>
          </a:p>
          <a:p>
            <a:r>
              <a:rPr lang="sv-SE" sz="2400" b="1" dirty="0">
                <a:solidFill>
                  <a:srgbClr val="015879"/>
                </a:solidFill>
              </a:rPr>
              <a:t>Att stärka organisationers kompetens i mottagandet av nyanlända för att nyanländas kunskaper ska tas till vara och utvecklas.</a:t>
            </a:r>
          </a:p>
          <a:p>
            <a:endParaRPr lang="sv-SE" sz="2400" b="1" dirty="0">
              <a:solidFill>
                <a:srgbClr val="015879"/>
              </a:solidFill>
            </a:endParaRPr>
          </a:p>
          <a:p>
            <a:endParaRPr lang="sv-SE" b="1" dirty="0">
              <a:solidFill>
                <a:srgbClr val="015879"/>
              </a:solidFill>
            </a:endParaRPr>
          </a:p>
          <a:p>
            <a:endParaRPr lang="sv-SE" b="1" dirty="0">
              <a:solidFill>
                <a:srgbClr val="0158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63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151" y="724828"/>
            <a:ext cx="5809357" cy="954708"/>
          </a:xfrm>
        </p:spPr>
        <p:txBody>
          <a:bodyPr/>
          <a:lstStyle/>
          <a:p>
            <a:pPr algn="r"/>
            <a:r>
              <a:rPr lang="sv-SE" dirty="0"/>
              <a:t> Lyckade mötesplatser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3261" y="1679537"/>
            <a:ext cx="6109655" cy="41547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Genomförda mötesplatser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Kommunikation mellan språk och kulturer – Tolkningens roll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Hedersrelaterat våld och förtyck – Förebygg, upptäck, agera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Sänk trösklarna på arbetsmarknaden</a:t>
            </a:r>
          </a:p>
          <a:p>
            <a:pPr marL="0" indent="0">
              <a:buNone/>
            </a:pPr>
            <a:r>
              <a:rPr lang="sv-SE" dirty="0"/>
              <a:t>Totalt 212 deltagare, 156 kvinnor och 47 män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Framgångsfaktorer</a:t>
            </a:r>
          </a:p>
          <a:p>
            <a:r>
              <a:rPr lang="sv-SE" dirty="0">
                <a:solidFill>
                  <a:prstClr val="black"/>
                </a:solidFill>
              </a:rPr>
              <a:t>Träffsäkerhet i ämne och relevans</a:t>
            </a:r>
            <a:endParaRPr lang="sv-SE" dirty="0"/>
          </a:p>
          <a:p>
            <a:pPr lvl="0"/>
            <a:r>
              <a:rPr lang="sv-SE" dirty="0">
                <a:solidFill>
                  <a:prstClr val="black"/>
                </a:solidFill>
              </a:rPr>
              <a:t>Upplägg med för- och efteruppgifter </a:t>
            </a:r>
          </a:p>
          <a:p>
            <a:r>
              <a:rPr lang="sv-SE" dirty="0">
                <a:hlinkClick r:id="rId3"/>
              </a:rPr>
              <a:t>Filmat material från mötesplats 1 och 3</a:t>
            </a:r>
            <a:endParaRPr lang="sv-SE" dirty="0"/>
          </a:p>
        </p:txBody>
      </p:sp>
      <p:pic>
        <p:nvPicPr>
          <p:cNvPr id="5" name="Bild 4" descr="Tummen upp">
            <a:extLst>
              <a:ext uri="{FF2B5EF4-FFF2-40B4-BE49-F238E27FC236}">
                <a16:creationId xmlns:a16="http://schemas.microsoft.com/office/drawing/2014/main" id="{D1C962A9-96B6-4D49-862C-171E74890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34156" y="780258"/>
            <a:ext cx="421924" cy="42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47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28650" y="2707388"/>
            <a:ext cx="3867150" cy="3055433"/>
          </a:xfrm>
        </p:spPr>
        <p:txBody>
          <a:bodyPr>
            <a:normAutofit/>
          </a:bodyPr>
          <a:lstStyle/>
          <a:p>
            <a:r>
              <a:rPr lang="sv-SE" dirty="0"/>
              <a:t>Lyckat Arbetssätt </a:t>
            </a:r>
          </a:p>
          <a:p>
            <a:pPr>
              <a:buFontTx/>
              <a:buChar char="-"/>
            </a:pPr>
            <a:r>
              <a:rPr lang="sv-SE" dirty="0"/>
              <a:t>Nätverk om ca 3 skolor</a:t>
            </a:r>
          </a:p>
          <a:p>
            <a:pPr>
              <a:buFontTx/>
              <a:buChar char="-"/>
            </a:pPr>
            <a:r>
              <a:rPr lang="sv-SE" dirty="0"/>
              <a:t>Gemensam studieplan och studiematerial</a:t>
            </a:r>
          </a:p>
          <a:p>
            <a:pPr>
              <a:buFontTx/>
              <a:buChar char="-"/>
            </a:pPr>
            <a:r>
              <a:rPr lang="sv-SE" dirty="0"/>
              <a:t>5 genomförda nätverksträffar </a:t>
            </a:r>
          </a:p>
          <a:p>
            <a:r>
              <a:rPr lang="sv-SE" dirty="0"/>
              <a:t>Värdefullt att alla lärare fått träffas i nätverk</a:t>
            </a:r>
          </a:p>
          <a:p>
            <a:r>
              <a:rPr lang="sv-SE" dirty="0"/>
              <a:t>Stärkt samverkan i Skaraborg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199" y="2698595"/>
            <a:ext cx="4073769" cy="3055434"/>
          </a:xfrm>
        </p:spPr>
        <p:txBody>
          <a:bodyPr>
            <a:normAutofit/>
          </a:bodyPr>
          <a:lstStyle/>
          <a:p>
            <a:r>
              <a:rPr lang="sv-SE" dirty="0"/>
              <a:t>Insatsens längd har påverkat utfallet positivt </a:t>
            </a:r>
          </a:p>
          <a:p>
            <a:r>
              <a:rPr lang="sv-SE" dirty="0"/>
              <a:t>Vidgat perspektiv och höjd lägsta-nivå av digital kompetens</a:t>
            </a:r>
          </a:p>
          <a:p>
            <a:r>
              <a:rPr lang="sv-SE" dirty="0"/>
              <a:t>Lärare arbetar mer digitalt idag jämfört med samma tid förra året</a:t>
            </a:r>
          </a:p>
          <a:p>
            <a:r>
              <a:rPr lang="sv-SE" dirty="0"/>
              <a:t>166 deltagare från hela Skaraborg, 136 kvinnor och 30 män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v-SE" dirty="0"/>
              <a:t>Kompetensutvecklingsområde </a:t>
            </a:r>
            <a:br>
              <a:rPr lang="sv-SE" dirty="0"/>
            </a:br>
            <a:r>
              <a:rPr lang="sv-SE" dirty="0"/>
              <a:t>- digitalisering</a:t>
            </a:r>
            <a:br>
              <a:rPr lang="sv-SE" dirty="0"/>
            </a:br>
            <a:r>
              <a:rPr lang="sv-SE" dirty="0"/>
              <a:t>Lärdomar och slutsatser</a:t>
            </a:r>
          </a:p>
        </p:txBody>
      </p:sp>
    </p:spTree>
    <p:extLst>
      <p:ext uri="{BB962C8B-B14F-4D97-AF65-F5344CB8AC3E}">
        <p14:creationId xmlns:p14="http://schemas.microsoft.com/office/powerpoint/2010/main" val="171936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Sfiväst</a:t>
            </a:r>
            <a:r>
              <a:rPr lang="en-US" dirty="0"/>
              <a:t> –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kunskapsresurs</a:t>
            </a:r>
            <a:br>
              <a:rPr lang="en-US" dirty="0">
                <a:hlinkClick r:id="rId3"/>
              </a:rPr>
            </a:br>
            <a:r>
              <a:rPr lang="en-US" dirty="0">
                <a:hlinkClick r:id="rId3"/>
              </a:rPr>
              <a:t>https://www.sfivast.se/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3299" y="3166946"/>
            <a:ext cx="7166052" cy="2891265"/>
          </a:xfrm>
        </p:spPr>
        <p:txBody>
          <a:bodyPr/>
          <a:lstStyle/>
          <a:p>
            <a:r>
              <a:rPr lang="sv-SE" dirty="0" err="1"/>
              <a:t>Sfiväst</a:t>
            </a:r>
            <a:r>
              <a:rPr lang="sv-SE" dirty="0"/>
              <a:t> är en digital kunskapsresurs med lärande exempel, </a:t>
            </a:r>
            <a:r>
              <a:rPr lang="sv-SE" dirty="0" err="1"/>
              <a:t>beforskade</a:t>
            </a:r>
            <a:r>
              <a:rPr lang="sv-SE" dirty="0"/>
              <a:t> modeller och beprövad erfarenhet som rör vuxnas lärande.</a:t>
            </a:r>
          </a:p>
          <a:p>
            <a:r>
              <a:rPr lang="sv-SE" dirty="0"/>
              <a:t>Moduler för arbetslag, rektor och utbildningsledare samt huvudman.</a:t>
            </a:r>
          </a:p>
          <a:p>
            <a:r>
              <a:rPr lang="sv-SE" dirty="0"/>
              <a:t>Tanken med </a:t>
            </a:r>
            <a:r>
              <a:rPr lang="sv-SE" dirty="0" err="1"/>
              <a:t>Sfiväst</a:t>
            </a:r>
            <a:r>
              <a:rPr lang="sv-SE" dirty="0"/>
              <a:t> är att genom ökade kunskaper, stärkta arbetsorganisationer och kollegialt lärande förbättra förutsättningarna för nyanlända att bli framgångsrika och aktiva deltagare i samhället.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066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Mer att läsa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På Skaraborgs Kommunalförbunds hemsida skaraborg.se finns:</a:t>
            </a:r>
          </a:p>
          <a:p>
            <a:r>
              <a:rPr lang="sv-SE" dirty="0"/>
              <a:t>Broschyr: Hur gör vi nu? – 9 dilemman från </a:t>
            </a:r>
            <a:r>
              <a:rPr lang="sv-SE" dirty="0" err="1"/>
              <a:t>sfi</a:t>
            </a:r>
            <a:r>
              <a:rPr lang="sv-SE" dirty="0"/>
              <a:t>-verksamheter</a:t>
            </a:r>
          </a:p>
          <a:p>
            <a:r>
              <a:rPr lang="sv-SE" dirty="0"/>
              <a:t>Slutrapport </a:t>
            </a:r>
          </a:p>
          <a:p>
            <a:r>
              <a:rPr lang="sv-SE" dirty="0"/>
              <a:t>Utvärdering</a:t>
            </a:r>
          </a:p>
          <a:p>
            <a:r>
              <a:rPr lang="sv-SE" dirty="0"/>
              <a:t>Länkar till filmer</a:t>
            </a:r>
          </a:p>
          <a:p>
            <a:r>
              <a:rPr lang="sv-SE" dirty="0"/>
              <a:t>Länk till </a:t>
            </a:r>
            <a:r>
              <a:rPr lang="sv-SE" dirty="0" err="1"/>
              <a:t>SfiVäst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896341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InVäst ppt-mall_ny</Template>
  <TotalTime>16678</TotalTime>
  <Words>244</Words>
  <Application>Microsoft Office PowerPoint</Application>
  <PresentationFormat>Bildspel på skärmen (4:3)</PresentationFormat>
  <Paragraphs>46</Paragraphs>
  <Slides>6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6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3_Custom Design</vt:lpstr>
      <vt:lpstr>Custom Design</vt:lpstr>
      <vt:lpstr>5_Custom Design</vt:lpstr>
      <vt:lpstr>6_Custom Design</vt:lpstr>
      <vt:lpstr>4_Custom Design</vt:lpstr>
      <vt:lpstr>2_Custom Design</vt:lpstr>
      <vt:lpstr>1_Custom Design</vt:lpstr>
      <vt:lpstr>7_Custom Design</vt:lpstr>
      <vt:lpstr>InVäst  - Integration Västsverige</vt:lpstr>
      <vt:lpstr>PowerPoint-presentation</vt:lpstr>
      <vt:lpstr> Lyckade mötesplatser  </vt:lpstr>
      <vt:lpstr>Kompetensutvecklingsområde  - digitalisering Lärdomar och slutsatser</vt:lpstr>
      <vt:lpstr>Sfiväst – en kunskapsresurs https://www.sfivast.se/</vt:lpstr>
      <vt:lpstr>Mer att läsa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InVäst  Integration Västsverige</dc:title>
  <dc:creator>Karin Johansson</dc:creator>
  <cp:lastModifiedBy>Siw Adamsson</cp:lastModifiedBy>
  <cp:revision>104</cp:revision>
  <cp:lastPrinted>2019-05-06T06:25:20Z</cp:lastPrinted>
  <dcterms:created xsi:type="dcterms:W3CDTF">2017-03-22T09:16:17Z</dcterms:created>
  <dcterms:modified xsi:type="dcterms:W3CDTF">2019-05-27T08:29:41Z</dcterms:modified>
</cp:coreProperties>
</file>