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482" r:id="rId6"/>
    <p:sldId id="498" r:id="rId7"/>
    <p:sldId id="485" r:id="rId8"/>
    <p:sldId id="538" r:id="rId9"/>
    <p:sldId id="539" r:id="rId10"/>
    <p:sldId id="526" r:id="rId11"/>
    <p:sldId id="499" r:id="rId12"/>
    <p:sldId id="529" r:id="rId13"/>
    <p:sldId id="501" r:id="rId14"/>
    <p:sldId id="490" r:id="rId15"/>
    <p:sldId id="528" r:id="rId16"/>
    <p:sldId id="532" r:id="rId17"/>
    <p:sldId id="537" r:id="rId18"/>
    <p:sldId id="493" r:id="rId19"/>
    <p:sldId id="535" r:id="rId20"/>
    <p:sldId id="495" r:id="rId21"/>
    <p:sldId id="530" r:id="rId22"/>
    <p:sldId id="525" r:id="rId23"/>
    <p:sldId id="523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1B0C3718-850B-4FFC-9A7A-1E6B261EC761}">
          <p14:sldIdLst>
            <p14:sldId id="482"/>
            <p14:sldId id="498"/>
            <p14:sldId id="485"/>
            <p14:sldId id="538"/>
            <p14:sldId id="539"/>
            <p14:sldId id="526"/>
            <p14:sldId id="499"/>
            <p14:sldId id="529"/>
            <p14:sldId id="501"/>
            <p14:sldId id="490"/>
            <p14:sldId id="528"/>
            <p14:sldId id="532"/>
            <p14:sldId id="537"/>
            <p14:sldId id="493"/>
            <p14:sldId id="535"/>
            <p14:sldId id="495"/>
            <p14:sldId id="530"/>
            <p14:sldId id="525"/>
            <p14:sldId id="5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69F35-BA2F-4C41-BA32-6B341493F89A}" v="353" dt="2025-01-29T14:11:02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6357" autoAdjust="0"/>
  </p:normalViewPr>
  <p:slideViewPr>
    <p:cSldViewPr snapToGrid="0">
      <p:cViewPr varScale="1">
        <p:scale>
          <a:sx n="60" d="100"/>
          <a:sy n="60" d="100"/>
        </p:scale>
        <p:origin x="108" y="-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 Söderlund" userId="acb032e3-0bfc-4549-8bf4-dfe92ac93705" providerId="ADAL" clId="{CB769F35-BA2F-4C41-BA32-6B341493F89A}"/>
    <pc:docChg chg="custSel modSld">
      <pc:chgData name="Kerstin Söderlund" userId="acb032e3-0bfc-4549-8bf4-dfe92ac93705" providerId="ADAL" clId="{CB769F35-BA2F-4C41-BA32-6B341493F89A}" dt="2025-01-30T06:37:47.398" v="769" actId="20577"/>
      <pc:docMkLst>
        <pc:docMk/>
      </pc:docMkLst>
      <pc:sldChg chg="addSp delSp modSp mod setBg">
        <pc:chgData name="Kerstin Söderlund" userId="acb032e3-0bfc-4549-8bf4-dfe92ac93705" providerId="ADAL" clId="{CB769F35-BA2F-4C41-BA32-6B341493F89A}" dt="2025-01-30T06:37:47.398" v="769" actId="20577"/>
        <pc:sldMkLst>
          <pc:docMk/>
          <pc:sldMk cId="2026224837" sldId="498"/>
        </pc:sldMkLst>
        <pc:spChg chg="mod">
          <ac:chgData name="Kerstin Söderlund" userId="acb032e3-0bfc-4549-8bf4-dfe92ac93705" providerId="ADAL" clId="{CB769F35-BA2F-4C41-BA32-6B341493F89A}" dt="2025-01-29T14:13:11.022" v="591" actId="255"/>
          <ac:spMkLst>
            <pc:docMk/>
            <pc:sldMk cId="2026224837" sldId="498"/>
            <ac:spMk id="2" creationId="{5DAB2CF9-A49A-108F-1875-55325B9DE125}"/>
          </ac:spMkLst>
        </pc:spChg>
        <pc:spChg chg="mod">
          <ac:chgData name="Kerstin Söderlund" userId="acb032e3-0bfc-4549-8bf4-dfe92ac93705" providerId="ADAL" clId="{CB769F35-BA2F-4C41-BA32-6B341493F89A}" dt="2025-01-30T06:37:47.398" v="769" actId="20577"/>
          <ac:spMkLst>
            <pc:docMk/>
            <pc:sldMk cId="2026224837" sldId="498"/>
            <ac:spMk id="3" creationId="{8F219917-B1C6-B7E2-B358-A51155992379}"/>
          </ac:spMkLst>
        </pc:spChg>
        <pc:spChg chg="add mod">
          <ac:chgData name="Kerstin Söderlund" userId="acb032e3-0bfc-4549-8bf4-dfe92ac93705" providerId="ADAL" clId="{CB769F35-BA2F-4C41-BA32-6B341493F89A}" dt="2025-01-30T06:37:10.828" v="745" actId="20577"/>
          <ac:spMkLst>
            <pc:docMk/>
            <pc:sldMk cId="2026224837" sldId="498"/>
            <ac:spMk id="15" creationId="{D9E1B52E-16AD-BAA6-75B0-7EAF0AFA0D6D}"/>
          </ac:spMkLst>
        </pc:spChg>
        <pc:picChg chg="add del mod">
          <ac:chgData name="Kerstin Söderlund" userId="acb032e3-0bfc-4549-8bf4-dfe92ac93705" providerId="ADAL" clId="{CB769F35-BA2F-4C41-BA32-6B341493F89A}" dt="2025-01-29T14:02:48.623" v="13" actId="478"/>
          <ac:picMkLst>
            <pc:docMk/>
            <pc:sldMk cId="2026224837" sldId="498"/>
            <ac:picMk id="6" creationId="{203BE952-B060-1B49-4E39-3BFD882AB8D4}"/>
          </ac:picMkLst>
        </pc:picChg>
        <pc:picChg chg="add del mod">
          <ac:chgData name="Kerstin Söderlund" userId="acb032e3-0bfc-4549-8bf4-dfe92ac93705" providerId="ADAL" clId="{CB769F35-BA2F-4C41-BA32-6B341493F89A}" dt="2025-01-29T14:04:32.395" v="38" actId="478"/>
          <ac:picMkLst>
            <pc:docMk/>
            <pc:sldMk cId="2026224837" sldId="498"/>
            <ac:picMk id="8" creationId="{A0529DCA-E28B-7847-087A-F4D23866DF33}"/>
          </ac:picMkLst>
        </pc:picChg>
        <pc:picChg chg="add del mod ord">
          <ac:chgData name="Kerstin Söderlund" userId="acb032e3-0bfc-4549-8bf4-dfe92ac93705" providerId="ADAL" clId="{CB769F35-BA2F-4C41-BA32-6B341493F89A}" dt="2025-01-30T06:34:00.820" v="596" actId="478"/>
          <ac:picMkLst>
            <pc:docMk/>
            <pc:sldMk cId="2026224837" sldId="498"/>
            <ac:picMk id="10" creationId="{C3223EA1-B7CD-69C7-4611-6DCCA6B2DF44}"/>
          </ac:picMkLst>
        </pc:picChg>
        <pc:picChg chg="add del mod ord">
          <ac:chgData name="Kerstin Söderlund" userId="acb032e3-0bfc-4549-8bf4-dfe92ac93705" providerId="ADAL" clId="{CB769F35-BA2F-4C41-BA32-6B341493F89A}" dt="2025-01-30T06:34:03.057" v="597" actId="478"/>
          <ac:picMkLst>
            <pc:docMk/>
            <pc:sldMk cId="2026224837" sldId="498"/>
            <ac:picMk id="12" creationId="{5E4E3252-AF72-0FEE-06EC-BC2C802B223B}"/>
          </ac:picMkLst>
        </pc:picChg>
        <pc:picChg chg="add del mod ord modCrop">
          <ac:chgData name="Kerstin Söderlund" userId="acb032e3-0bfc-4549-8bf4-dfe92ac93705" providerId="ADAL" clId="{CB769F35-BA2F-4C41-BA32-6B341493F89A}" dt="2025-01-30T06:33:59.062" v="595" actId="478"/>
          <ac:picMkLst>
            <pc:docMk/>
            <pc:sldMk cId="2026224837" sldId="498"/>
            <ac:picMk id="14" creationId="{BB940883-2AFC-125E-BA7C-227F8CCFD7BE}"/>
          </ac:picMkLst>
        </pc:picChg>
      </pc:sldChg>
      <pc:sldChg chg="mod modShow">
        <pc:chgData name="Kerstin Söderlund" userId="acb032e3-0bfc-4549-8bf4-dfe92ac93705" providerId="ADAL" clId="{CB769F35-BA2F-4C41-BA32-6B341493F89A}" dt="2025-01-29T14:13:43.915" v="593" actId="729"/>
        <pc:sldMkLst>
          <pc:docMk/>
          <pc:sldMk cId="2259265436" sldId="526"/>
        </pc:sldMkLst>
      </pc:sldChg>
      <pc:sldChg chg="mod modShow">
        <pc:chgData name="Kerstin Söderlund" userId="acb032e3-0bfc-4549-8bf4-dfe92ac93705" providerId="ADAL" clId="{CB769F35-BA2F-4C41-BA32-6B341493F89A}" dt="2025-01-29T14:13:55.055" v="594" actId="729"/>
        <pc:sldMkLst>
          <pc:docMk/>
          <pc:sldMk cId="2220913022" sldId="5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6D253-2566-41C8-A0EF-DE72573DABB8}" type="doc">
      <dgm:prSet loTypeId="urn:microsoft.com/office/officeart/2005/8/layout/radial1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B991B52A-3F18-49D9-9EA0-6768AA5F783C}">
      <dgm:prSet phldrT="[Text]"/>
      <dgm:spPr/>
      <dgm:t>
        <a:bodyPr/>
        <a:lstStyle/>
        <a:p>
          <a:r>
            <a:rPr lang="sv-SE" dirty="0"/>
            <a:t>Vård</a:t>
          </a:r>
        </a:p>
      </dgm:t>
    </dgm:pt>
    <dgm:pt modelId="{B62EF62F-5E56-48B4-88E8-2610EA96AC69}" type="parTrans" cxnId="{79DA8BF2-3EAC-4865-87AC-0379AAD2481E}">
      <dgm:prSet/>
      <dgm:spPr/>
      <dgm:t>
        <a:bodyPr/>
        <a:lstStyle/>
        <a:p>
          <a:endParaRPr lang="sv-SE"/>
        </a:p>
      </dgm:t>
    </dgm:pt>
    <dgm:pt modelId="{5413AF99-0DE6-4818-97CB-44FF4C8BC4B6}" type="sibTrans" cxnId="{79DA8BF2-3EAC-4865-87AC-0379AAD2481E}">
      <dgm:prSet/>
      <dgm:spPr/>
      <dgm:t>
        <a:bodyPr/>
        <a:lstStyle/>
        <a:p>
          <a:endParaRPr lang="sv-SE"/>
        </a:p>
      </dgm:t>
    </dgm:pt>
    <dgm:pt modelId="{3484AA70-F6C8-4788-9872-AB9072DB7ECB}">
      <dgm:prSet phldrT="[Text]"/>
      <dgm:spPr/>
      <dgm:t>
        <a:bodyPr/>
        <a:lstStyle/>
        <a:p>
          <a:r>
            <a:rPr lang="sv-SE" dirty="0"/>
            <a:t>Kommun</a:t>
          </a:r>
        </a:p>
      </dgm:t>
    </dgm:pt>
    <dgm:pt modelId="{E52AE887-E58A-4094-8B03-20020D1A711C}" type="parTrans" cxnId="{4BA185AB-29DD-4046-873F-839A240F1E84}">
      <dgm:prSet/>
      <dgm:spPr/>
      <dgm:t>
        <a:bodyPr/>
        <a:lstStyle/>
        <a:p>
          <a:endParaRPr lang="sv-SE"/>
        </a:p>
      </dgm:t>
    </dgm:pt>
    <dgm:pt modelId="{7CB4AD0D-2309-4FFE-ADDF-663FD7FD3349}" type="sibTrans" cxnId="{4BA185AB-29DD-4046-873F-839A240F1E84}">
      <dgm:prSet/>
      <dgm:spPr/>
      <dgm:t>
        <a:bodyPr/>
        <a:lstStyle/>
        <a:p>
          <a:endParaRPr lang="sv-SE"/>
        </a:p>
      </dgm:t>
    </dgm:pt>
    <dgm:pt modelId="{6F2DF427-23AE-4B16-A914-E8302AAF8FE9}">
      <dgm:prSet phldrT="[Text]"/>
      <dgm:spPr/>
      <dgm:t>
        <a:bodyPr/>
        <a:lstStyle/>
        <a:p>
          <a:r>
            <a:rPr lang="sv-SE" dirty="0"/>
            <a:t>Kommun</a:t>
          </a:r>
        </a:p>
      </dgm:t>
    </dgm:pt>
    <dgm:pt modelId="{21F87416-B50C-40CD-982C-D974BFF8437F}" type="parTrans" cxnId="{5B97589D-6409-4E47-8F00-7044CAE632CA}">
      <dgm:prSet/>
      <dgm:spPr/>
      <dgm:t>
        <a:bodyPr/>
        <a:lstStyle/>
        <a:p>
          <a:endParaRPr lang="sv-SE"/>
        </a:p>
      </dgm:t>
    </dgm:pt>
    <dgm:pt modelId="{D47FB47B-F4BA-41F8-9779-2F7910097EE9}" type="sibTrans" cxnId="{5B97589D-6409-4E47-8F00-7044CAE632CA}">
      <dgm:prSet/>
      <dgm:spPr/>
      <dgm:t>
        <a:bodyPr/>
        <a:lstStyle/>
        <a:p>
          <a:endParaRPr lang="sv-SE"/>
        </a:p>
      </dgm:t>
    </dgm:pt>
    <dgm:pt modelId="{3B324BCA-2260-4F97-9FEF-0C1E13C2CD9B}">
      <dgm:prSet phldrT="[Text]"/>
      <dgm:spPr/>
      <dgm:t>
        <a:bodyPr/>
        <a:lstStyle/>
        <a:p>
          <a:r>
            <a:rPr lang="sv-SE" dirty="0"/>
            <a:t>Kommun</a:t>
          </a:r>
        </a:p>
      </dgm:t>
    </dgm:pt>
    <dgm:pt modelId="{D8908667-CF99-4A9D-9ACB-4AE728ED9020}" type="parTrans" cxnId="{3D52F101-3741-4A63-AE7D-9EFE3CE864C5}">
      <dgm:prSet/>
      <dgm:spPr/>
      <dgm:t>
        <a:bodyPr/>
        <a:lstStyle/>
        <a:p>
          <a:endParaRPr lang="sv-SE"/>
        </a:p>
      </dgm:t>
    </dgm:pt>
    <dgm:pt modelId="{7407CB28-C4E2-4551-B247-1B020B0ACE2F}" type="sibTrans" cxnId="{3D52F101-3741-4A63-AE7D-9EFE3CE864C5}">
      <dgm:prSet/>
      <dgm:spPr/>
      <dgm:t>
        <a:bodyPr/>
        <a:lstStyle/>
        <a:p>
          <a:endParaRPr lang="sv-SE"/>
        </a:p>
      </dgm:t>
    </dgm:pt>
    <dgm:pt modelId="{C7456569-44B3-4F3B-92F0-E47BEBBAB5A4}">
      <dgm:prSet phldrT="[Text]"/>
      <dgm:spPr/>
      <dgm:t>
        <a:bodyPr/>
        <a:lstStyle/>
        <a:p>
          <a:r>
            <a:rPr lang="sv-SE" dirty="0"/>
            <a:t>Kommun</a:t>
          </a:r>
        </a:p>
      </dgm:t>
    </dgm:pt>
    <dgm:pt modelId="{02C7F54D-3122-4639-8ED4-BB9B24EECCAA}" type="parTrans" cxnId="{AA0EBD6F-7A28-4619-9EBB-93F66C21F973}">
      <dgm:prSet/>
      <dgm:spPr/>
      <dgm:t>
        <a:bodyPr/>
        <a:lstStyle/>
        <a:p>
          <a:endParaRPr lang="sv-SE"/>
        </a:p>
      </dgm:t>
    </dgm:pt>
    <dgm:pt modelId="{647C2771-5849-49AB-8B27-E9FE9F014EE8}" type="sibTrans" cxnId="{AA0EBD6F-7A28-4619-9EBB-93F66C21F973}">
      <dgm:prSet/>
      <dgm:spPr/>
      <dgm:t>
        <a:bodyPr/>
        <a:lstStyle/>
        <a:p>
          <a:endParaRPr lang="sv-SE"/>
        </a:p>
      </dgm:t>
    </dgm:pt>
    <dgm:pt modelId="{5A0185AE-004E-49B8-99C1-C15ED7F895A8}" type="pres">
      <dgm:prSet presAssocID="{EF66D253-2566-41C8-A0EF-DE72573DABB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7B97DA-BABA-4A37-9709-846D44DF76F1}" type="pres">
      <dgm:prSet presAssocID="{B991B52A-3F18-49D9-9EA0-6768AA5F783C}" presName="centerShape" presStyleLbl="node0" presStyleIdx="0" presStyleCnt="1"/>
      <dgm:spPr/>
    </dgm:pt>
    <dgm:pt modelId="{03A6B3A7-B2A2-45FD-AA87-3CAC6059C072}" type="pres">
      <dgm:prSet presAssocID="{E52AE887-E58A-4094-8B03-20020D1A711C}" presName="Name9" presStyleLbl="parChTrans1D2" presStyleIdx="0" presStyleCnt="4"/>
      <dgm:spPr/>
    </dgm:pt>
    <dgm:pt modelId="{EF364DCD-7BEE-445B-B900-CA83B4E8FDA2}" type="pres">
      <dgm:prSet presAssocID="{E52AE887-E58A-4094-8B03-20020D1A711C}" presName="connTx" presStyleLbl="parChTrans1D2" presStyleIdx="0" presStyleCnt="4"/>
      <dgm:spPr/>
    </dgm:pt>
    <dgm:pt modelId="{17BBBA36-DDAD-4214-8F46-5440EC429510}" type="pres">
      <dgm:prSet presAssocID="{3484AA70-F6C8-4788-9872-AB9072DB7ECB}" presName="node" presStyleLbl="node1" presStyleIdx="0" presStyleCnt="4">
        <dgm:presLayoutVars>
          <dgm:bulletEnabled val="1"/>
        </dgm:presLayoutVars>
      </dgm:prSet>
      <dgm:spPr/>
    </dgm:pt>
    <dgm:pt modelId="{8CC3E2D9-2BF6-4200-9BBA-AA9F7C6905C3}" type="pres">
      <dgm:prSet presAssocID="{21F87416-B50C-40CD-982C-D974BFF8437F}" presName="Name9" presStyleLbl="parChTrans1D2" presStyleIdx="1" presStyleCnt="4"/>
      <dgm:spPr/>
    </dgm:pt>
    <dgm:pt modelId="{780F63CE-5A99-40A3-A793-573E5182408F}" type="pres">
      <dgm:prSet presAssocID="{21F87416-B50C-40CD-982C-D974BFF8437F}" presName="connTx" presStyleLbl="parChTrans1D2" presStyleIdx="1" presStyleCnt="4"/>
      <dgm:spPr/>
    </dgm:pt>
    <dgm:pt modelId="{7D3559DC-C5A9-456C-8734-6616109AE8D4}" type="pres">
      <dgm:prSet presAssocID="{6F2DF427-23AE-4B16-A914-E8302AAF8FE9}" presName="node" presStyleLbl="node1" presStyleIdx="1" presStyleCnt="4">
        <dgm:presLayoutVars>
          <dgm:bulletEnabled val="1"/>
        </dgm:presLayoutVars>
      </dgm:prSet>
      <dgm:spPr/>
    </dgm:pt>
    <dgm:pt modelId="{F9F3F46B-70E6-4028-8A70-30C95304BE13}" type="pres">
      <dgm:prSet presAssocID="{D8908667-CF99-4A9D-9ACB-4AE728ED9020}" presName="Name9" presStyleLbl="parChTrans1D2" presStyleIdx="2" presStyleCnt="4"/>
      <dgm:spPr/>
    </dgm:pt>
    <dgm:pt modelId="{BE918698-538D-4A43-8214-BF9EC238902D}" type="pres">
      <dgm:prSet presAssocID="{D8908667-CF99-4A9D-9ACB-4AE728ED9020}" presName="connTx" presStyleLbl="parChTrans1D2" presStyleIdx="2" presStyleCnt="4"/>
      <dgm:spPr/>
    </dgm:pt>
    <dgm:pt modelId="{FA9DB04C-2069-4379-B08F-3C656543E0D7}" type="pres">
      <dgm:prSet presAssocID="{3B324BCA-2260-4F97-9FEF-0C1E13C2CD9B}" presName="node" presStyleLbl="node1" presStyleIdx="2" presStyleCnt="4">
        <dgm:presLayoutVars>
          <dgm:bulletEnabled val="1"/>
        </dgm:presLayoutVars>
      </dgm:prSet>
      <dgm:spPr/>
    </dgm:pt>
    <dgm:pt modelId="{915E92D7-B670-4B06-80C2-86208857844B}" type="pres">
      <dgm:prSet presAssocID="{02C7F54D-3122-4639-8ED4-BB9B24EECCAA}" presName="Name9" presStyleLbl="parChTrans1D2" presStyleIdx="3" presStyleCnt="4"/>
      <dgm:spPr/>
    </dgm:pt>
    <dgm:pt modelId="{973B1F1B-9D25-4045-BD41-9C22B78C6211}" type="pres">
      <dgm:prSet presAssocID="{02C7F54D-3122-4639-8ED4-BB9B24EECCAA}" presName="connTx" presStyleLbl="parChTrans1D2" presStyleIdx="3" presStyleCnt="4"/>
      <dgm:spPr/>
    </dgm:pt>
    <dgm:pt modelId="{B384FF97-9417-455B-A229-D865BE964975}" type="pres">
      <dgm:prSet presAssocID="{C7456569-44B3-4F3B-92F0-E47BEBBAB5A4}" presName="node" presStyleLbl="node1" presStyleIdx="3" presStyleCnt="4">
        <dgm:presLayoutVars>
          <dgm:bulletEnabled val="1"/>
        </dgm:presLayoutVars>
      </dgm:prSet>
      <dgm:spPr/>
    </dgm:pt>
  </dgm:ptLst>
  <dgm:cxnLst>
    <dgm:cxn modelId="{3D52F101-3741-4A63-AE7D-9EFE3CE864C5}" srcId="{B991B52A-3F18-49D9-9EA0-6768AA5F783C}" destId="{3B324BCA-2260-4F97-9FEF-0C1E13C2CD9B}" srcOrd="2" destOrd="0" parTransId="{D8908667-CF99-4A9D-9ACB-4AE728ED9020}" sibTransId="{7407CB28-C4E2-4551-B247-1B020B0ACE2F}"/>
    <dgm:cxn modelId="{1A030128-27E5-4BFF-829F-F672260FC420}" type="presOf" srcId="{D8908667-CF99-4A9D-9ACB-4AE728ED9020}" destId="{F9F3F46B-70E6-4028-8A70-30C95304BE13}" srcOrd="0" destOrd="0" presId="urn:microsoft.com/office/officeart/2005/8/layout/radial1"/>
    <dgm:cxn modelId="{7EC3D232-BD81-4C0F-BA43-D507C795F90E}" type="presOf" srcId="{02C7F54D-3122-4639-8ED4-BB9B24EECCAA}" destId="{973B1F1B-9D25-4045-BD41-9C22B78C6211}" srcOrd="1" destOrd="0" presId="urn:microsoft.com/office/officeart/2005/8/layout/radial1"/>
    <dgm:cxn modelId="{F33BE739-678C-4F3F-BB1C-7515C6821FAC}" type="presOf" srcId="{3484AA70-F6C8-4788-9872-AB9072DB7ECB}" destId="{17BBBA36-DDAD-4214-8F46-5440EC429510}" srcOrd="0" destOrd="0" presId="urn:microsoft.com/office/officeart/2005/8/layout/radial1"/>
    <dgm:cxn modelId="{3C167E3F-8D9B-411D-ABDC-1B351116D03A}" type="presOf" srcId="{21F87416-B50C-40CD-982C-D974BFF8437F}" destId="{780F63CE-5A99-40A3-A793-573E5182408F}" srcOrd="1" destOrd="0" presId="urn:microsoft.com/office/officeart/2005/8/layout/radial1"/>
    <dgm:cxn modelId="{D2302E63-460C-4955-A834-32FD0C381709}" type="presOf" srcId="{C7456569-44B3-4F3B-92F0-E47BEBBAB5A4}" destId="{B384FF97-9417-455B-A229-D865BE964975}" srcOrd="0" destOrd="0" presId="urn:microsoft.com/office/officeart/2005/8/layout/radial1"/>
    <dgm:cxn modelId="{7C5CF866-F8DA-4EB5-AA83-33A771399921}" type="presOf" srcId="{6F2DF427-23AE-4B16-A914-E8302AAF8FE9}" destId="{7D3559DC-C5A9-456C-8734-6616109AE8D4}" srcOrd="0" destOrd="0" presId="urn:microsoft.com/office/officeart/2005/8/layout/radial1"/>
    <dgm:cxn modelId="{2548D748-57C5-42FA-B8F6-3E59A2C6837B}" type="presOf" srcId="{3B324BCA-2260-4F97-9FEF-0C1E13C2CD9B}" destId="{FA9DB04C-2069-4379-B08F-3C656543E0D7}" srcOrd="0" destOrd="0" presId="urn:microsoft.com/office/officeart/2005/8/layout/radial1"/>
    <dgm:cxn modelId="{C7FBA86E-276A-4645-9A83-E11C8C66B326}" type="presOf" srcId="{B991B52A-3F18-49D9-9EA0-6768AA5F783C}" destId="{897B97DA-BABA-4A37-9709-846D44DF76F1}" srcOrd="0" destOrd="0" presId="urn:microsoft.com/office/officeart/2005/8/layout/radial1"/>
    <dgm:cxn modelId="{AA0EBD6F-7A28-4619-9EBB-93F66C21F973}" srcId="{B991B52A-3F18-49D9-9EA0-6768AA5F783C}" destId="{C7456569-44B3-4F3B-92F0-E47BEBBAB5A4}" srcOrd="3" destOrd="0" parTransId="{02C7F54D-3122-4639-8ED4-BB9B24EECCAA}" sibTransId="{647C2771-5849-49AB-8B27-E9FE9F014EE8}"/>
    <dgm:cxn modelId="{40440573-C331-4C22-A27B-0C431F95831F}" type="presOf" srcId="{E52AE887-E58A-4094-8B03-20020D1A711C}" destId="{EF364DCD-7BEE-445B-B900-CA83B4E8FDA2}" srcOrd="1" destOrd="0" presId="urn:microsoft.com/office/officeart/2005/8/layout/radial1"/>
    <dgm:cxn modelId="{53EB0690-4711-445C-951C-D15FBE210F7D}" type="presOf" srcId="{02C7F54D-3122-4639-8ED4-BB9B24EECCAA}" destId="{915E92D7-B670-4B06-80C2-86208857844B}" srcOrd="0" destOrd="0" presId="urn:microsoft.com/office/officeart/2005/8/layout/radial1"/>
    <dgm:cxn modelId="{71614798-BB85-4C13-8987-5DFC40FB645B}" type="presOf" srcId="{E52AE887-E58A-4094-8B03-20020D1A711C}" destId="{03A6B3A7-B2A2-45FD-AA87-3CAC6059C072}" srcOrd="0" destOrd="0" presId="urn:microsoft.com/office/officeart/2005/8/layout/radial1"/>
    <dgm:cxn modelId="{5B97589D-6409-4E47-8F00-7044CAE632CA}" srcId="{B991B52A-3F18-49D9-9EA0-6768AA5F783C}" destId="{6F2DF427-23AE-4B16-A914-E8302AAF8FE9}" srcOrd="1" destOrd="0" parTransId="{21F87416-B50C-40CD-982C-D974BFF8437F}" sibTransId="{D47FB47B-F4BA-41F8-9779-2F7910097EE9}"/>
    <dgm:cxn modelId="{18AD0A9F-7AA5-4076-990B-7BB946D2E5D5}" type="presOf" srcId="{21F87416-B50C-40CD-982C-D974BFF8437F}" destId="{8CC3E2D9-2BF6-4200-9BBA-AA9F7C6905C3}" srcOrd="0" destOrd="0" presId="urn:microsoft.com/office/officeart/2005/8/layout/radial1"/>
    <dgm:cxn modelId="{4BA185AB-29DD-4046-873F-839A240F1E84}" srcId="{B991B52A-3F18-49D9-9EA0-6768AA5F783C}" destId="{3484AA70-F6C8-4788-9872-AB9072DB7ECB}" srcOrd="0" destOrd="0" parTransId="{E52AE887-E58A-4094-8B03-20020D1A711C}" sibTransId="{7CB4AD0D-2309-4FFE-ADDF-663FD7FD3349}"/>
    <dgm:cxn modelId="{02D4E2D8-CB9F-4BED-A490-37549C90EA27}" type="presOf" srcId="{EF66D253-2566-41C8-A0EF-DE72573DABB8}" destId="{5A0185AE-004E-49B8-99C1-C15ED7F895A8}" srcOrd="0" destOrd="0" presId="urn:microsoft.com/office/officeart/2005/8/layout/radial1"/>
    <dgm:cxn modelId="{845DE5D9-5917-4B27-AA69-7499BD436106}" type="presOf" srcId="{D8908667-CF99-4A9D-9ACB-4AE728ED9020}" destId="{BE918698-538D-4A43-8214-BF9EC238902D}" srcOrd="1" destOrd="0" presId="urn:microsoft.com/office/officeart/2005/8/layout/radial1"/>
    <dgm:cxn modelId="{79DA8BF2-3EAC-4865-87AC-0379AAD2481E}" srcId="{EF66D253-2566-41C8-A0EF-DE72573DABB8}" destId="{B991B52A-3F18-49D9-9EA0-6768AA5F783C}" srcOrd="0" destOrd="0" parTransId="{B62EF62F-5E56-48B4-88E8-2610EA96AC69}" sibTransId="{5413AF99-0DE6-4818-97CB-44FF4C8BC4B6}"/>
    <dgm:cxn modelId="{2C7C008D-5451-4B48-980E-16BBC7163F4F}" type="presParOf" srcId="{5A0185AE-004E-49B8-99C1-C15ED7F895A8}" destId="{897B97DA-BABA-4A37-9709-846D44DF76F1}" srcOrd="0" destOrd="0" presId="urn:microsoft.com/office/officeart/2005/8/layout/radial1"/>
    <dgm:cxn modelId="{47A666FF-FF4A-49DE-A57C-9E16FD92A133}" type="presParOf" srcId="{5A0185AE-004E-49B8-99C1-C15ED7F895A8}" destId="{03A6B3A7-B2A2-45FD-AA87-3CAC6059C072}" srcOrd="1" destOrd="0" presId="urn:microsoft.com/office/officeart/2005/8/layout/radial1"/>
    <dgm:cxn modelId="{E84FF34A-0317-45B6-A628-6A1B548050AC}" type="presParOf" srcId="{03A6B3A7-B2A2-45FD-AA87-3CAC6059C072}" destId="{EF364DCD-7BEE-445B-B900-CA83B4E8FDA2}" srcOrd="0" destOrd="0" presId="urn:microsoft.com/office/officeart/2005/8/layout/radial1"/>
    <dgm:cxn modelId="{B2150CBA-483B-413E-AB23-42B76102B221}" type="presParOf" srcId="{5A0185AE-004E-49B8-99C1-C15ED7F895A8}" destId="{17BBBA36-DDAD-4214-8F46-5440EC429510}" srcOrd="2" destOrd="0" presId="urn:microsoft.com/office/officeart/2005/8/layout/radial1"/>
    <dgm:cxn modelId="{1DDBDA95-FB90-4DE9-A1F5-E15FFD16B243}" type="presParOf" srcId="{5A0185AE-004E-49B8-99C1-C15ED7F895A8}" destId="{8CC3E2D9-2BF6-4200-9BBA-AA9F7C6905C3}" srcOrd="3" destOrd="0" presId="urn:microsoft.com/office/officeart/2005/8/layout/radial1"/>
    <dgm:cxn modelId="{DE59704F-B08A-4BED-BC80-34EE6A21BFD9}" type="presParOf" srcId="{8CC3E2D9-2BF6-4200-9BBA-AA9F7C6905C3}" destId="{780F63CE-5A99-40A3-A793-573E5182408F}" srcOrd="0" destOrd="0" presId="urn:microsoft.com/office/officeart/2005/8/layout/radial1"/>
    <dgm:cxn modelId="{85256B5C-E21D-4C7C-8164-D19BD0872155}" type="presParOf" srcId="{5A0185AE-004E-49B8-99C1-C15ED7F895A8}" destId="{7D3559DC-C5A9-456C-8734-6616109AE8D4}" srcOrd="4" destOrd="0" presId="urn:microsoft.com/office/officeart/2005/8/layout/radial1"/>
    <dgm:cxn modelId="{893C907C-2718-4F45-8448-742EE7A46BD4}" type="presParOf" srcId="{5A0185AE-004E-49B8-99C1-C15ED7F895A8}" destId="{F9F3F46B-70E6-4028-8A70-30C95304BE13}" srcOrd="5" destOrd="0" presId="urn:microsoft.com/office/officeart/2005/8/layout/radial1"/>
    <dgm:cxn modelId="{E90674B7-9DA1-439B-B222-6394CE823DCA}" type="presParOf" srcId="{F9F3F46B-70E6-4028-8A70-30C95304BE13}" destId="{BE918698-538D-4A43-8214-BF9EC238902D}" srcOrd="0" destOrd="0" presId="urn:microsoft.com/office/officeart/2005/8/layout/radial1"/>
    <dgm:cxn modelId="{46FDFE5B-3506-49DB-84DE-6BABA410D691}" type="presParOf" srcId="{5A0185AE-004E-49B8-99C1-C15ED7F895A8}" destId="{FA9DB04C-2069-4379-B08F-3C656543E0D7}" srcOrd="6" destOrd="0" presId="urn:microsoft.com/office/officeart/2005/8/layout/radial1"/>
    <dgm:cxn modelId="{15A4DCE3-CD9B-4765-A816-298E1CBBF673}" type="presParOf" srcId="{5A0185AE-004E-49B8-99C1-C15ED7F895A8}" destId="{915E92D7-B670-4B06-80C2-86208857844B}" srcOrd="7" destOrd="0" presId="urn:microsoft.com/office/officeart/2005/8/layout/radial1"/>
    <dgm:cxn modelId="{106E1E5E-3882-445B-834F-B1C365FB41D9}" type="presParOf" srcId="{915E92D7-B670-4B06-80C2-86208857844B}" destId="{973B1F1B-9D25-4045-BD41-9C22B78C6211}" srcOrd="0" destOrd="0" presId="urn:microsoft.com/office/officeart/2005/8/layout/radial1"/>
    <dgm:cxn modelId="{52778D51-D3D8-4A5D-B2E8-A5A2D1CEFFC8}" type="presParOf" srcId="{5A0185AE-004E-49B8-99C1-C15ED7F895A8}" destId="{B384FF97-9417-455B-A229-D865BE96497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F44BC-56F2-460A-8D6C-B133980B974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2C51C85-B4E8-4373-AE99-AD50A74553CD}">
      <dgm:prSet phldrT="[Text]" custT="1"/>
      <dgm:spPr/>
      <dgm:t>
        <a:bodyPr/>
        <a:lstStyle/>
        <a:p>
          <a:r>
            <a:rPr lang="sv-SE" sz="2000" dirty="0"/>
            <a:t>Öppenvårdsmottagning</a:t>
          </a:r>
          <a:br>
            <a:rPr lang="sv-SE" sz="2000" dirty="0"/>
          </a:br>
          <a:r>
            <a:rPr lang="sv-SE" sz="2000" dirty="0"/>
            <a:t>Falköping</a:t>
          </a:r>
          <a:endParaRPr lang="sv-SE" sz="1000" dirty="0"/>
        </a:p>
      </dgm:t>
    </dgm:pt>
    <dgm:pt modelId="{CEFB3724-37A9-4C4F-B7B7-A0456C26EAEC}" type="parTrans" cxnId="{13B80899-1738-4093-9715-E310B5C5295B}">
      <dgm:prSet/>
      <dgm:spPr/>
      <dgm:t>
        <a:bodyPr/>
        <a:lstStyle/>
        <a:p>
          <a:endParaRPr lang="sv-SE"/>
        </a:p>
      </dgm:t>
    </dgm:pt>
    <dgm:pt modelId="{AE41B2DD-A2CD-4558-8D18-F44180077931}" type="sibTrans" cxnId="{13B80899-1738-4093-9715-E310B5C5295B}">
      <dgm:prSet/>
      <dgm:spPr/>
      <dgm:t>
        <a:bodyPr/>
        <a:lstStyle/>
        <a:p>
          <a:endParaRPr lang="sv-SE"/>
        </a:p>
      </dgm:t>
    </dgm:pt>
    <dgm:pt modelId="{C885D940-6B06-4105-A841-EC38843BD6B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v-SE" sz="2400" dirty="0"/>
            <a:t>Skara kommun</a:t>
          </a:r>
          <a:endParaRPr lang="sv-SE" sz="2800" dirty="0"/>
        </a:p>
      </dgm:t>
    </dgm:pt>
    <dgm:pt modelId="{5DA59B3A-1612-4028-8F2B-D6D3D499D34E}" type="parTrans" cxnId="{418C0420-7C2B-4687-820D-DA9D95A04C5E}">
      <dgm:prSet/>
      <dgm:spPr/>
      <dgm:t>
        <a:bodyPr/>
        <a:lstStyle/>
        <a:p>
          <a:endParaRPr lang="sv-SE"/>
        </a:p>
      </dgm:t>
    </dgm:pt>
    <dgm:pt modelId="{63C3B024-F1A4-4E86-9847-CA505C9F66D2}" type="sibTrans" cxnId="{418C0420-7C2B-4687-820D-DA9D95A04C5E}">
      <dgm:prSet/>
      <dgm:spPr/>
      <dgm:t>
        <a:bodyPr/>
        <a:lstStyle/>
        <a:p>
          <a:endParaRPr lang="sv-SE"/>
        </a:p>
      </dgm:t>
    </dgm:pt>
    <dgm:pt modelId="{BA2BF15F-5DEF-4968-B5D2-5B5A55D3170C}" type="pres">
      <dgm:prSet presAssocID="{000F44BC-56F2-460A-8D6C-B133980B9744}" presName="compositeShape" presStyleCnt="0">
        <dgm:presLayoutVars>
          <dgm:chMax val="7"/>
          <dgm:dir/>
          <dgm:resizeHandles val="exact"/>
        </dgm:presLayoutVars>
      </dgm:prSet>
      <dgm:spPr/>
    </dgm:pt>
    <dgm:pt modelId="{344D18DC-92B7-4541-AE95-1BBB516941A4}" type="pres">
      <dgm:prSet presAssocID="{22C51C85-B4E8-4373-AE99-AD50A74553CD}" presName="circ1" presStyleLbl="vennNode1" presStyleIdx="0" presStyleCnt="2"/>
      <dgm:spPr/>
    </dgm:pt>
    <dgm:pt modelId="{EE262A30-6E21-4F97-B6E5-F1AC5E9CDF03}" type="pres">
      <dgm:prSet presAssocID="{22C51C85-B4E8-4373-AE99-AD50A74553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120539-2A47-4857-B025-5E3426804256}" type="pres">
      <dgm:prSet presAssocID="{C885D940-6B06-4105-A841-EC38843BD6B8}" presName="circ2" presStyleLbl="vennNode1" presStyleIdx="1" presStyleCnt="2"/>
      <dgm:spPr/>
    </dgm:pt>
    <dgm:pt modelId="{FB1BF6E6-7ACA-425D-BC11-EFDC52CCEB62}" type="pres">
      <dgm:prSet presAssocID="{C885D940-6B06-4105-A841-EC38843BD6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8965206-4FAC-4989-AA8C-5DD811BD9632}" type="presOf" srcId="{22C51C85-B4E8-4373-AE99-AD50A74553CD}" destId="{344D18DC-92B7-4541-AE95-1BBB516941A4}" srcOrd="0" destOrd="0" presId="urn:microsoft.com/office/officeart/2005/8/layout/venn1"/>
    <dgm:cxn modelId="{418C0420-7C2B-4687-820D-DA9D95A04C5E}" srcId="{000F44BC-56F2-460A-8D6C-B133980B9744}" destId="{C885D940-6B06-4105-A841-EC38843BD6B8}" srcOrd="1" destOrd="0" parTransId="{5DA59B3A-1612-4028-8F2B-D6D3D499D34E}" sibTransId="{63C3B024-F1A4-4E86-9847-CA505C9F66D2}"/>
    <dgm:cxn modelId="{3D12176B-756A-465D-981F-D616A88903B2}" type="presOf" srcId="{C885D940-6B06-4105-A841-EC38843BD6B8}" destId="{46120539-2A47-4857-B025-5E3426804256}" srcOrd="0" destOrd="0" presId="urn:microsoft.com/office/officeart/2005/8/layout/venn1"/>
    <dgm:cxn modelId="{024DDF50-E716-4FEB-A425-23D5B58FC984}" type="presOf" srcId="{000F44BC-56F2-460A-8D6C-B133980B9744}" destId="{BA2BF15F-5DEF-4968-B5D2-5B5A55D3170C}" srcOrd="0" destOrd="0" presId="urn:microsoft.com/office/officeart/2005/8/layout/venn1"/>
    <dgm:cxn modelId="{13B80899-1738-4093-9715-E310B5C5295B}" srcId="{000F44BC-56F2-460A-8D6C-B133980B9744}" destId="{22C51C85-B4E8-4373-AE99-AD50A74553CD}" srcOrd="0" destOrd="0" parTransId="{CEFB3724-37A9-4C4F-B7B7-A0456C26EAEC}" sibTransId="{AE41B2DD-A2CD-4558-8D18-F44180077931}"/>
    <dgm:cxn modelId="{BFAAA8C0-76C1-49C9-B959-9EB72914D156}" type="presOf" srcId="{C885D940-6B06-4105-A841-EC38843BD6B8}" destId="{FB1BF6E6-7ACA-425D-BC11-EFDC52CCEB62}" srcOrd="1" destOrd="0" presId="urn:microsoft.com/office/officeart/2005/8/layout/venn1"/>
    <dgm:cxn modelId="{50EB18D6-A4D2-4235-8D2E-DFEA1929C67F}" type="presOf" srcId="{22C51C85-B4E8-4373-AE99-AD50A74553CD}" destId="{EE262A30-6E21-4F97-B6E5-F1AC5E9CDF03}" srcOrd="1" destOrd="0" presId="urn:microsoft.com/office/officeart/2005/8/layout/venn1"/>
    <dgm:cxn modelId="{5DC050EC-21FB-4CBF-BEE2-14C7F00BD304}" type="presParOf" srcId="{BA2BF15F-5DEF-4968-B5D2-5B5A55D3170C}" destId="{344D18DC-92B7-4541-AE95-1BBB516941A4}" srcOrd="0" destOrd="0" presId="urn:microsoft.com/office/officeart/2005/8/layout/venn1"/>
    <dgm:cxn modelId="{D779F9DD-AD39-495C-BF20-3A07FC91CA22}" type="presParOf" srcId="{BA2BF15F-5DEF-4968-B5D2-5B5A55D3170C}" destId="{EE262A30-6E21-4F97-B6E5-F1AC5E9CDF03}" srcOrd="1" destOrd="0" presId="urn:microsoft.com/office/officeart/2005/8/layout/venn1"/>
    <dgm:cxn modelId="{DF0C8C31-D077-45D8-80AF-2969FF79F619}" type="presParOf" srcId="{BA2BF15F-5DEF-4968-B5D2-5B5A55D3170C}" destId="{46120539-2A47-4857-B025-5E3426804256}" srcOrd="2" destOrd="0" presId="urn:microsoft.com/office/officeart/2005/8/layout/venn1"/>
    <dgm:cxn modelId="{53E2EFB2-3CEC-44A0-8D79-27D71EAFF95A}" type="presParOf" srcId="{BA2BF15F-5DEF-4968-B5D2-5B5A55D3170C}" destId="{FB1BF6E6-7ACA-425D-BC11-EFDC52CCEB6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0F44BC-56F2-460A-8D6C-B133980B974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2C51C85-B4E8-4373-AE99-AD50A74553CD}">
      <dgm:prSet phldrT="[Text]" custT="1"/>
      <dgm:spPr/>
      <dgm:t>
        <a:bodyPr/>
        <a:lstStyle/>
        <a:p>
          <a:r>
            <a:rPr lang="sv-SE" sz="2000" dirty="0"/>
            <a:t>Öppenvårdsmottagning</a:t>
          </a:r>
          <a:br>
            <a:rPr lang="sv-SE" sz="2000" dirty="0"/>
          </a:br>
          <a:r>
            <a:rPr lang="sv-SE" sz="2000" dirty="0"/>
            <a:t>Lidköping</a:t>
          </a:r>
          <a:endParaRPr lang="sv-SE" sz="1000" dirty="0"/>
        </a:p>
      </dgm:t>
    </dgm:pt>
    <dgm:pt modelId="{CEFB3724-37A9-4C4F-B7B7-A0456C26EAEC}" type="parTrans" cxnId="{13B80899-1738-4093-9715-E310B5C5295B}">
      <dgm:prSet/>
      <dgm:spPr/>
      <dgm:t>
        <a:bodyPr/>
        <a:lstStyle/>
        <a:p>
          <a:endParaRPr lang="sv-SE"/>
        </a:p>
      </dgm:t>
    </dgm:pt>
    <dgm:pt modelId="{AE41B2DD-A2CD-4558-8D18-F44180077931}" type="sibTrans" cxnId="{13B80899-1738-4093-9715-E310B5C5295B}">
      <dgm:prSet/>
      <dgm:spPr/>
      <dgm:t>
        <a:bodyPr/>
        <a:lstStyle/>
        <a:p>
          <a:endParaRPr lang="sv-SE"/>
        </a:p>
      </dgm:t>
    </dgm:pt>
    <dgm:pt modelId="{C885D940-6B06-4105-A841-EC38843BD6B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v-SE" sz="2400" dirty="0"/>
            <a:t>Lidköpings kommun</a:t>
          </a:r>
          <a:endParaRPr lang="sv-SE" sz="2800" dirty="0"/>
        </a:p>
      </dgm:t>
    </dgm:pt>
    <dgm:pt modelId="{5DA59B3A-1612-4028-8F2B-D6D3D499D34E}" type="parTrans" cxnId="{418C0420-7C2B-4687-820D-DA9D95A04C5E}">
      <dgm:prSet/>
      <dgm:spPr/>
      <dgm:t>
        <a:bodyPr/>
        <a:lstStyle/>
        <a:p>
          <a:endParaRPr lang="sv-SE"/>
        </a:p>
      </dgm:t>
    </dgm:pt>
    <dgm:pt modelId="{63C3B024-F1A4-4E86-9847-CA505C9F66D2}" type="sibTrans" cxnId="{418C0420-7C2B-4687-820D-DA9D95A04C5E}">
      <dgm:prSet/>
      <dgm:spPr/>
      <dgm:t>
        <a:bodyPr/>
        <a:lstStyle/>
        <a:p>
          <a:endParaRPr lang="sv-SE"/>
        </a:p>
      </dgm:t>
    </dgm:pt>
    <dgm:pt modelId="{BA2BF15F-5DEF-4968-B5D2-5B5A55D3170C}" type="pres">
      <dgm:prSet presAssocID="{000F44BC-56F2-460A-8D6C-B133980B9744}" presName="compositeShape" presStyleCnt="0">
        <dgm:presLayoutVars>
          <dgm:chMax val="7"/>
          <dgm:dir/>
          <dgm:resizeHandles val="exact"/>
        </dgm:presLayoutVars>
      </dgm:prSet>
      <dgm:spPr/>
    </dgm:pt>
    <dgm:pt modelId="{344D18DC-92B7-4541-AE95-1BBB516941A4}" type="pres">
      <dgm:prSet presAssocID="{22C51C85-B4E8-4373-AE99-AD50A74553CD}" presName="circ1" presStyleLbl="vennNode1" presStyleIdx="0" presStyleCnt="2"/>
      <dgm:spPr/>
    </dgm:pt>
    <dgm:pt modelId="{EE262A30-6E21-4F97-B6E5-F1AC5E9CDF03}" type="pres">
      <dgm:prSet presAssocID="{22C51C85-B4E8-4373-AE99-AD50A74553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120539-2A47-4857-B025-5E3426804256}" type="pres">
      <dgm:prSet presAssocID="{C885D940-6B06-4105-A841-EC38843BD6B8}" presName="circ2" presStyleLbl="vennNode1" presStyleIdx="1" presStyleCnt="2"/>
      <dgm:spPr/>
    </dgm:pt>
    <dgm:pt modelId="{FB1BF6E6-7ACA-425D-BC11-EFDC52CCEB62}" type="pres">
      <dgm:prSet presAssocID="{C885D940-6B06-4105-A841-EC38843BD6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8965206-4FAC-4989-AA8C-5DD811BD9632}" type="presOf" srcId="{22C51C85-B4E8-4373-AE99-AD50A74553CD}" destId="{344D18DC-92B7-4541-AE95-1BBB516941A4}" srcOrd="0" destOrd="0" presId="urn:microsoft.com/office/officeart/2005/8/layout/venn1"/>
    <dgm:cxn modelId="{418C0420-7C2B-4687-820D-DA9D95A04C5E}" srcId="{000F44BC-56F2-460A-8D6C-B133980B9744}" destId="{C885D940-6B06-4105-A841-EC38843BD6B8}" srcOrd="1" destOrd="0" parTransId="{5DA59B3A-1612-4028-8F2B-D6D3D499D34E}" sibTransId="{63C3B024-F1A4-4E86-9847-CA505C9F66D2}"/>
    <dgm:cxn modelId="{3D12176B-756A-465D-981F-D616A88903B2}" type="presOf" srcId="{C885D940-6B06-4105-A841-EC38843BD6B8}" destId="{46120539-2A47-4857-B025-5E3426804256}" srcOrd="0" destOrd="0" presId="urn:microsoft.com/office/officeart/2005/8/layout/venn1"/>
    <dgm:cxn modelId="{024DDF50-E716-4FEB-A425-23D5B58FC984}" type="presOf" srcId="{000F44BC-56F2-460A-8D6C-B133980B9744}" destId="{BA2BF15F-5DEF-4968-B5D2-5B5A55D3170C}" srcOrd="0" destOrd="0" presId="urn:microsoft.com/office/officeart/2005/8/layout/venn1"/>
    <dgm:cxn modelId="{13B80899-1738-4093-9715-E310B5C5295B}" srcId="{000F44BC-56F2-460A-8D6C-B133980B9744}" destId="{22C51C85-B4E8-4373-AE99-AD50A74553CD}" srcOrd="0" destOrd="0" parTransId="{CEFB3724-37A9-4C4F-B7B7-A0456C26EAEC}" sibTransId="{AE41B2DD-A2CD-4558-8D18-F44180077931}"/>
    <dgm:cxn modelId="{BFAAA8C0-76C1-49C9-B959-9EB72914D156}" type="presOf" srcId="{C885D940-6B06-4105-A841-EC38843BD6B8}" destId="{FB1BF6E6-7ACA-425D-BC11-EFDC52CCEB62}" srcOrd="1" destOrd="0" presId="urn:microsoft.com/office/officeart/2005/8/layout/venn1"/>
    <dgm:cxn modelId="{50EB18D6-A4D2-4235-8D2E-DFEA1929C67F}" type="presOf" srcId="{22C51C85-B4E8-4373-AE99-AD50A74553CD}" destId="{EE262A30-6E21-4F97-B6E5-F1AC5E9CDF03}" srcOrd="1" destOrd="0" presId="urn:microsoft.com/office/officeart/2005/8/layout/venn1"/>
    <dgm:cxn modelId="{5DC050EC-21FB-4CBF-BEE2-14C7F00BD304}" type="presParOf" srcId="{BA2BF15F-5DEF-4968-B5D2-5B5A55D3170C}" destId="{344D18DC-92B7-4541-AE95-1BBB516941A4}" srcOrd="0" destOrd="0" presId="urn:microsoft.com/office/officeart/2005/8/layout/venn1"/>
    <dgm:cxn modelId="{D779F9DD-AD39-495C-BF20-3A07FC91CA22}" type="presParOf" srcId="{BA2BF15F-5DEF-4968-B5D2-5B5A55D3170C}" destId="{EE262A30-6E21-4F97-B6E5-F1AC5E9CDF03}" srcOrd="1" destOrd="0" presId="urn:microsoft.com/office/officeart/2005/8/layout/venn1"/>
    <dgm:cxn modelId="{DF0C8C31-D077-45D8-80AF-2969FF79F619}" type="presParOf" srcId="{BA2BF15F-5DEF-4968-B5D2-5B5A55D3170C}" destId="{46120539-2A47-4857-B025-5E3426804256}" srcOrd="2" destOrd="0" presId="urn:microsoft.com/office/officeart/2005/8/layout/venn1"/>
    <dgm:cxn modelId="{53E2EFB2-3CEC-44A0-8D79-27D71EAFF95A}" type="presParOf" srcId="{BA2BF15F-5DEF-4968-B5D2-5B5A55D3170C}" destId="{FB1BF6E6-7ACA-425D-BC11-EFDC52CCEB6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B97DA-BABA-4A37-9709-846D44DF76F1}">
      <dsp:nvSpPr>
        <dsp:cNvPr id="0" name=""/>
        <dsp:cNvSpPr/>
      </dsp:nvSpPr>
      <dsp:spPr>
        <a:xfrm>
          <a:off x="2576393" y="1447801"/>
          <a:ext cx="1111925" cy="1111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Vård</a:t>
          </a:r>
        </a:p>
      </dsp:txBody>
      <dsp:txXfrm>
        <a:off x="2739231" y="1610639"/>
        <a:ext cx="786249" cy="786249"/>
      </dsp:txXfrm>
    </dsp:sp>
    <dsp:sp modelId="{03A6B3A7-B2A2-45FD-AA87-3CAC6059C072}">
      <dsp:nvSpPr>
        <dsp:cNvPr id="0" name=""/>
        <dsp:cNvSpPr/>
      </dsp:nvSpPr>
      <dsp:spPr>
        <a:xfrm rot="16200000">
          <a:off x="2965487" y="1264958"/>
          <a:ext cx="333737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33737" y="15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24012" y="1272589"/>
        <a:ext cx="16686" cy="16686"/>
      </dsp:txXfrm>
    </dsp:sp>
    <dsp:sp modelId="{17BBBA36-DDAD-4214-8F46-5440EC429510}">
      <dsp:nvSpPr>
        <dsp:cNvPr id="0" name=""/>
        <dsp:cNvSpPr/>
      </dsp:nvSpPr>
      <dsp:spPr>
        <a:xfrm>
          <a:off x="2576393" y="2138"/>
          <a:ext cx="1111925" cy="1111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Kommun</a:t>
          </a:r>
        </a:p>
      </dsp:txBody>
      <dsp:txXfrm>
        <a:off x="2739231" y="164976"/>
        <a:ext cx="786249" cy="786249"/>
      </dsp:txXfrm>
    </dsp:sp>
    <dsp:sp modelId="{8CC3E2D9-2BF6-4200-9BBA-AA9F7C6905C3}">
      <dsp:nvSpPr>
        <dsp:cNvPr id="0" name=""/>
        <dsp:cNvSpPr/>
      </dsp:nvSpPr>
      <dsp:spPr>
        <a:xfrm>
          <a:off x="3688318" y="1987790"/>
          <a:ext cx="333737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33737" y="15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846844" y="1995421"/>
        <a:ext cx="16686" cy="16686"/>
      </dsp:txXfrm>
    </dsp:sp>
    <dsp:sp modelId="{7D3559DC-C5A9-456C-8734-6616109AE8D4}">
      <dsp:nvSpPr>
        <dsp:cNvPr id="0" name=""/>
        <dsp:cNvSpPr/>
      </dsp:nvSpPr>
      <dsp:spPr>
        <a:xfrm>
          <a:off x="4022056" y="1447801"/>
          <a:ext cx="1111925" cy="1111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Kommun</a:t>
          </a:r>
        </a:p>
      </dsp:txBody>
      <dsp:txXfrm>
        <a:off x="4184894" y="1610639"/>
        <a:ext cx="786249" cy="786249"/>
      </dsp:txXfrm>
    </dsp:sp>
    <dsp:sp modelId="{F9F3F46B-70E6-4028-8A70-30C95304BE13}">
      <dsp:nvSpPr>
        <dsp:cNvPr id="0" name=""/>
        <dsp:cNvSpPr/>
      </dsp:nvSpPr>
      <dsp:spPr>
        <a:xfrm rot="5400000">
          <a:off x="2965487" y="2710621"/>
          <a:ext cx="333737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33737" y="15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124012" y="2718252"/>
        <a:ext cx="16686" cy="16686"/>
      </dsp:txXfrm>
    </dsp:sp>
    <dsp:sp modelId="{FA9DB04C-2069-4379-B08F-3C656543E0D7}">
      <dsp:nvSpPr>
        <dsp:cNvPr id="0" name=""/>
        <dsp:cNvSpPr/>
      </dsp:nvSpPr>
      <dsp:spPr>
        <a:xfrm>
          <a:off x="2576393" y="2893464"/>
          <a:ext cx="1111925" cy="1111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Kommun</a:t>
          </a:r>
        </a:p>
      </dsp:txBody>
      <dsp:txXfrm>
        <a:off x="2739231" y="3056302"/>
        <a:ext cx="786249" cy="786249"/>
      </dsp:txXfrm>
    </dsp:sp>
    <dsp:sp modelId="{915E92D7-B670-4B06-80C2-86208857844B}">
      <dsp:nvSpPr>
        <dsp:cNvPr id="0" name=""/>
        <dsp:cNvSpPr/>
      </dsp:nvSpPr>
      <dsp:spPr>
        <a:xfrm rot="10800000">
          <a:off x="2242655" y="1987790"/>
          <a:ext cx="333737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33737" y="15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 rot="10800000">
        <a:off x="2401181" y="1995421"/>
        <a:ext cx="16686" cy="16686"/>
      </dsp:txXfrm>
    </dsp:sp>
    <dsp:sp modelId="{B384FF97-9417-455B-A229-D865BE964975}">
      <dsp:nvSpPr>
        <dsp:cNvPr id="0" name=""/>
        <dsp:cNvSpPr/>
      </dsp:nvSpPr>
      <dsp:spPr>
        <a:xfrm>
          <a:off x="1130730" y="1447801"/>
          <a:ext cx="1111925" cy="1111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Kommun</a:t>
          </a:r>
        </a:p>
      </dsp:txBody>
      <dsp:txXfrm>
        <a:off x="1293568" y="1610639"/>
        <a:ext cx="786249" cy="786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D18DC-92B7-4541-AE95-1BBB516941A4}">
      <dsp:nvSpPr>
        <dsp:cNvPr id="0" name=""/>
        <dsp:cNvSpPr/>
      </dsp:nvSpPr>
      <dsp:spPr>
        <a:xfrm>
          <a:off x="101534" y="102409"/>
          <a:ext cx="2504513" cy="25045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Öppenvårdsmottagning</a:t>
          </a:r>
          <a:br>
            <a:rPr lang="sv-SE" sz="2000" kern="1200" dirty="0"/>
          </a:br>
          <a:r>
            <a:rPr lang="sv-SE" sz="2000" kern="1200" dirty="0"/>
            <a:t>Falköping</a:t>
          </a:r>
          <a:endParaRPr lang="sv-SE" sz="1000" kern="1200" dirty="0"/>
        </a:p>
      </dsp:txBody>
      <dsp:txXfrm>
        <a:off x="451263" y="397745"/>
        <a:ext cx="1444043" cy="1913841"/>
      </dsp:txXfrm>
    </dsp:sp>
    <dsp:sp modelId="{46120539-2A47-4857-B025-5E3426804256}">
      <dsp:nvSpPr>
        <dsp:cNvPr id="0" name=""/>
        <dsp:cNvSpPr/>
      </dsp:nvSpPr>
      <dsp:spPr>
        <a:xfrm>
          <a:off x="1906589" y="102409"/>
          <a:ext cx="2504513" cy="2504513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Skara kommun</a:t>
          </a:r>
          <a:endParaRPr lang="sv-SE" sz="2800" kern="1200" dirty="0"/>
        </a:p>
      </dsp:txBody>
      <dsp:txXfrm>
        <a:off x="2617329" y="397745"/>
        <a:ext cx="1444043" cy="1913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D18DC-92B7-4541-AE95-1BBB516941A4}">
      <dsp:nvSpPr>
        <dsp:cNvPr id="0" name=""/>
        <dsp:cNvSpPr/>
      </dsp:nvSpPr>
      <dsp:spPr>
        <a:xfrm>
          <a:off x="105676" y="51328"/>
          <a:ext cx="2606676" cy="26066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Öppenvårdsmottagning</a:t>
          </a:r>
          <a:br>
            <a:rPr lang="sv-SE" sz="2000" kern="1200" dirty="0"/>
          </a:br>
          <a:r>
            <a:rPr lang="sv-SE" sz="2000" kern="1200" dirty="0"/>
            <a:t>Lidköping</a:t>
          </a:r>
          <a:endParaRPr lang="sv-SE" sz="1000" kern="1200" dirty="0"/>
        </a:p>
      </dsp:txBody>
      <dsp:txXfrm>
        <a:off x="469671" y="358711"/>
        <a:ext cx="1502948" cy="1991910"/>
      </dsp:txXfrm>
    </dsp:sp>
    <dsp:sp modelId="{46120539-2A47-4857-B025-5E3426804256}">
      <dsp:nvSpPr>
        <dsp:cNvPr id="0" name=""/>
        <dsp:cNvSpPr/>
      </dsp:nvSpPr>
      <dsp:spPr>
        <a:xfrm>
          <a:off x="1984362" y="51328"/>
          <a:ext cx="2606676" cy="2606676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Lidköpings kommun</a:t>
          </a:r>
          <a:endParaRPr lang="sv-SE" sz="2800" kern="1200" dirty="0"/>
        </a:p>
      </dsp:txBody>
      <dsp:txXfrm>
        <a:off x="2724094" y="358711"/>
        <a:ext cx="1502948" cy="1991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BC9A1D8-3438-BFD2-3F76-50893C41D5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BB2FE5E-F6D2-F1E8-4A37-DAB651B0A2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1B2B-C5CE-41C6-BDA2-C05E134D15F2}" type="datetimeFigureOut">
              <a:rPr lang="sv-SE" smtClean="0"/>
              <a:t>2025-01-29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12B5B7-3FDD-82CB-D536-60BE45A941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35F177-ADFE-B13A-CD69-AB12BCD348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B82D2-CF1F-4545-B121-9879B686B1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51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64732-519E-4FA9-8DC0-DA96DFDC10F8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D16B1-11E6-4B39-BCAB-A90C7803A0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27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16B1-11E6-4B39-BCAB-A90C7803A0A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39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16B1-11E6-4B39-BCAB-A90C7803A0A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02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16B1-11E6-4B39-BCAB-A90C7803A0A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02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med symbo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CBB3516-8C9E-8E23-6B62-AA1C05B1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08" y="650370"/>
            <a:ext cx="3965164" cy="67655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C6399E9-14EA-EAD2-7437-8683E1EFA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405" y="1242647"/>
            <a:ext cx="8743952" cy="2387600"/>
          </a:xfrm>
        </p:spPr>
        <p:txBody>
          <a:bodyPr anchor="b"/>
          <a:lstStyle>
            <a:lvl1pPr algn="l">
              <a:defRPr sz="6000" b="1" spc="1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79EF46-2D1D-CFE6-636B-3D1CE8CB2A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405" y="3722321"/>
            <a:ext cx="8743952" cy="15069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>
              <a:lnSpc>
                <a:spcPct val="100000"/>
              </a:lnSpc>
            </a:pPr>
            <a:r>
              <a:rPr lang="sv-SE" dirty="0">
                <a:solidFill>
                  <a:schemeClr val="bg1"/>
                </a:solidFill>
              </a:rPr>
              <a:t>Klicka för att lägga till underrubrik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551D10E2-D4C7-AFBB-9767-2FCDA8BC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3989964-68F2-4C2C-ACCD-3B2DECB4F127}" type="datetime1">
              <a:rPr lang="sv-SE" smtClean="0"/>
              <a:t>2025-01-28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E99AF-9003-FBE5-2DAD-6015BCA7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www.vardsamverkan.se/skaraborg/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C77ABDA-702A-0A29-F37F-E8A4A73A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59EE84F-F0AF-4D0C-8954-4D2D92E8E9D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6" name="Bildobjekt 15" descr="Logotyp Vårdsamverkan Skaraborg">
            <a:extLst>
              <a:ext uri="{FF2B5EF4-FFF2-40B4-BE49-F238E27FC236}">
                <a16:creationId xmlns:a16="http://schemas.microsoft.com/office/drawing/2014/main" id="{C62EDADB-3A67-3187-904C-6603CEB462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" y="5463809"/>
            <a:ext cx="2264737" cy="7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2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hö-banner (blå)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9EC22D40-9298-7BCE-CBC8-13E8796DD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978" y="1751073"/>
            <a:ext cx="3204618" cy="54678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B88FB92-C4D1-4793-F282-EC92B63E5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85855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30297-C5EF-6ABD-F8C1-A52C1B02B8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9858556" cy="4351338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defRPr/>
            </a:lvl1pPr>
            <a:lvl2pPr marL="627063" indent="-228600">
              <a:lnSpc>
                <a:spcPct val="110000"/>
              </a:lnSpc>
              <a:spcAft>
                <a:spcPts val="300"/>
              </a:spcAft>
              <a:defRPr/>
            </a:lvl2pPr>
            <a:lvl3pPr marL="989013" indent="-228600">
              <a:lnSpc>
                <a:spcPct val="110000"/>
              </a:lnSpc>
              <a:spcAft>
                <a:spcPts val="300"/>
              </a:spcAft>
              <a:defRPr/>
            </a:lvl3pPr>
            <a:lvl4pPr marL="1339850" indent="-228600">
              <a:lnSpc>
                <a:spcPct val="110000"/>
              </a:lnSpc>
              <a:spcAft>
                <a:spcPts val="300"/>
              </a:spcAft>
              <a:defRPr/>
            </a:lvl4pPr>
            <a:lvl5pPr marL="1701800" indent="-228600">
              <a:lnSpc>
                <a:spcPct val="11000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C76EB2-A3AE-6055-2CE3-DFB51F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2130-D539-49A1-A716-EC6465A833A4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AE6ACA-4DA4-E4D5-ECDC-A089507D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B8DCC-6FB5-C08E-E8D6-629EC2F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86156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A02A145E-47BC-11EB-AB66-16F4E92927AE}"/>
              </a:ext>
            </a:extLst>
          </p:cNvPr>
          <p:cNvGrpSpPr/>
          <p:nvPr userDrawn="1"/>
        </p:nvGrpSpPr>
        <p:grpSpPr>
          <a:xfrm>
            <a:off x="10993321" y="0"/>
            <a:ext cx="1207669" cy="6858000"/>
            <a:chOff x="10984331" y="0"/>
            <a:chExt cx="1207669" cy="685800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632AB289-B61D-49CD-0AFF-47CB6814EA0D}"/>
                </a:ext>
              </a:extLst>
            </p:cNvPr>
            <p:cNvSpPr/>
            <p:nvPr/>
          </p:nvSpPr>
          <p:spPr>
            <a:xfrm>
              <a:off x="10984331" y="0"/>
              <a:ext cx="120766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4B29D94C-BB27-B99F-9448-47AE94850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4" t="-480" r="85377"/>
            <a:stretch/>
          </p:blipFill>
          <p:spPr>
            <a:xfrm>
              <a:off x="10984331" y="1023581"/>
              <a:ext cx="1207669" cy="57374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950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bild med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DC5F8C-2951-125E-5260-91AA50501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13" y="1884135"/>
            <a:ext cx="3175382" cy="5417994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CA357F72-B0FE-AFE0-67F5-30125215CE1C}"/>
              </a:ext>
            </a:extLst>
          </p:cNvPr>
          <p:cNvGrpSpPr/>
          <p:nvPr userDrawn="1"/>
        </p:nvGrpSpPr>
        <p:grpSpPr>
          <a:xfrm>
            <a:off x="0" y="0"/>
            <a:ext cx="5763126" cy="6862012"/>
            <a:chOff x="0" y="0"/>
            <a:chExt cx="5763126" cy="6862012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22331FD7-E9CC-428E-8053-130AB3694697}"/>
                </a:ext>
              </a:extLst>
            </p:cNvPr>
            <p:cNvSpPr/>
            <p:nvPr/>
          </p:nvSpPr>
          <p:spPr>
            <a:xfrm>
              <a:off x="0" y="0"/>
              <a:ext cx="5763126" cy="6862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 descr="En bild som visar karta, text&#10;&#10;Automatiskt genererad beskrivning">
              <a:extLst>
                <a:ext uri="{FF2B5EF4-FFF2-40B4-BE49-F238E27FC236}">
                  <a16:creationId xmlns:a16="http://schemas.microsoft.com/office/drawing/2014/main" id="{EA41F86E-C561-AE5C-3851-639101CB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16" y="1299731"/>
              <a:ext cx="5522494" cy="4864922"/>
            </a:xfrm>
            <a:prstGeom prst="rect">
              <a:avLst/>
            </a:prstGeom>
            <a:noFill/>
            <a:ln w="38100">
              <a:noFill/>
            </a:ln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AA9B714-1BF9-3D85-BCF2-B4D066A3B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5" y="458787"/>
            <a:ext cx="51149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4CE61B-272D-D274-813D-220E788104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8875" y="2058987"/>
            <a:ext cx="51149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D8A406-1E89-1B2C-C367-D1B5183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75" y="5984876"/>
            <a:ext cx="2552698" cy="365125"/>
          </a:xfrm>
        </p:spPr>
        <p:txBody>
          <a:bodyPr/>
          <a:lstStyle/>
          <a:p>
            <a:fld id="{7AD05529-877A-4CE8-A5AB-87E840B3690A}" type="datetime1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21DAAA-76FB-D7AA-F3F2-18E8ED25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75" y="6356349"/>
            <a:ext cx="5114925" cy="365125"/>
          </a:xfrm>
        </p:spPr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EA5259-9CD5-AABD-62A5-561A1E1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1574" y="5988050"/>
            <a:ext cx="2562225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 descr="Logotyp Vårdsamverkan Skaraborg">
            <a:extLst>
              <a:ext uri="{FF2B5EF4-FFF2-40B4-BE49-F238E27FC236}">
                <a16:creationId xmlns:a16="http://schemas.microsoft.com/office/drawing/2014/main" id="{72C382CF-2F1C-E580-0E79-43198622EA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6" y="6053779"/>
            <a:ext cx="1708970" cy="5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bild med text (blå)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686EE6E6-B975-7EAA-81A4-F8F8EA59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13" y="1884135"/>
            <a:ext cx="3175382" cy="5417994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CA357F72-B0FE-AFE0-67F5-30125215CE1C}"/>
              </a:ext>
            </a:extLst>
          </p:cNvPr>
          <p:cNvGrpSpPr/>
          <p:nvPr userDrawn="1"/>
        </p:nvGrpSpPr>
        <p:grpSpPr>
          <a:xfrm>
            <a:off x="0" y="0"/>
            <a:ext cx="5763126" cy="6862012"/>
            <a:chOff x="0" y="0"/>
            <a:chExt cx="5763126" cy="6862012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22331FD7-E9CC-428E-8053-130AB3694697}"/>
                </a:ext>
              </a:extLst>
            </p:cNvPr>
            <p:cNvSpPr/>
            <p:nvPr/>
          </p:nvSpPr>
          <p:spPr>
            <a:xfrm>
              <a:off x="0" y="0"/>
              <a:ext cx="5763126" cy="6862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 descr="En bild som visar karta, text&#10;&#10;Automatiskt genererad beskrivning">
              <a:extLst>
                <a:ext uri="{FF2B5EF4-FFF2-40B4-BE49-F238E27FC236}">
                  <a16:creationId xmlns:a16="http://schemas.microsoft.com/office/drawing/2014/main" id="{EA41F86E-C561-AE5C-3851-639101CB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16" y="1299731"/>
              <a:ext cx="5522494" cy="4864922"/>
            </a:xfrm>
            <a:prstGeom prst="rect">
              <a:avLst/>
            </a:prstGeom>
            <a:noFill/>
            <a:ln w="38100">
              <a:noFill/>
            </a:ln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AA9B714-1BF9-3D85-BCF2-B4D066A3B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5" y="458787"/>
            <a:ext cx="51149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4CE61B-272D-D274-813D-220E788104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8875" y="2058987"/>
            <a:ext cx="51149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D8A406-1E89-1B2C-C367-D1B5183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75" y="5984876"/>
            <a:ext cx="2552698" cy="365125"/>
          </a:xfrm>
        </p:spPr>
        <p:txBody>
          <a:bodyPr/>
          <a:lstStyle/>
          <a:p>
            <a:fld id="{5F2D2A0D-B49F-4776-8693-32A363040CE5}" type="datetime1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21DAAA-76FB-D7AA-F3F2-18E8ED25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75" y="6356349"/>
            <a:ext cx="5114925" cy="365125"/>
          </a:xfrm>
        </p:spPr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EA5259-9CD5-AABD-62A5-561A1E1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1574" y="5988050"/>
            <a:ext cx="2562225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pic>
        <p:nvPicPr>
          <p:cNvPr id="3" name="Bildobjekt 2" descr="Logotyp Vårdsamverkan Skaraborg">
            <a:extLst>
              <a:ext uri="{FF2B5EF4-FFF2-40B4-BE49-F238E27FC236}">
                <a16:creationId xmlns:a16="http://schemas.microsoft.com/office/drawing/2014/main" id="{481F7ED1-B61E-97E0-6552-ADCBABEDA5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6" y="6053779"/>
            <a:ext cx="1708970" cy="5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8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höger med bild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9B714-1BF9-3D85-BCF2-B4D066A3B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7609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9A5485-C02B-DAD1-B166-95B57248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36525"/>
            <a:ext cx="5943600" cy="65849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4CE61B-272D-D274-813D-220E788104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47609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D8A406-1E89-1B2C-C367-D1B5183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5981700"/>
            <a:ext cx="2379662" cy="365125"/>
          </a:xfrm>
        </p:spPr>
        <p:txBody>
          <a:bodyPr/>
          <a:lstStyle/>
          <a:p>
            <a:fld id="{046E7319-4D1D-4917-B04B-AB12B4DCE740}" type="datetime1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21DAAA-76FB-D7AA-F3F2-18E8ED25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50"/>
            <a:ext cx="4760913" cy="365125"/>
          </a:xfrm>
        </p:spPr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EA5259-9CD5-AABD-62A5-561A1E1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9451" y="5981699"/>
            <a:ext cx="2381250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3BB72C-82EC-F8F6-3073-A1099B3BA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978" y="1751073"/>
            <a:ext cx="3204618" cy="5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4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höger med bildtext (blå)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9B714-1BF9-3D85-BCF2-B4D066A3B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7609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9A5485-C02B-DAD1-B166-95B57248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36525"/>
            <a:ext cx="5943600" cy="65849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4CE61B-272D-D274-813D-220E788104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47609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D8A406-1E89-1B2C-C367-D1B5183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5981700"/>
            <a:ext cx="2379662" cy="365125"/>
          </a:xfrm>
        </p:spPr>
        <p:txBody>
          <a:bodyPr/>
          <a:lstStyle/>
          <a:p>
            <a:fld id="{0B2B4E01-F77B-4F5E-9C61-795A42FE5B57}" type="datetime1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21DAAA-76FB-D7AA-F3F2-18E8ED25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50"/>
            <a:ext cx="4760913" cy="365125"/>
          </a:xfrm>
        </p:spPr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EA5259-9CD5-AABD-62A5-561A1E1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9451" y="5981699"/>
            <a:ext cx="2381250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3BB72C-82EC-F8F6-3073-A1099B3BA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978" y="1751073"/>
            <a:ext cx="3204618" cy="5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vänster med bild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6509BF6-0CFB-215E-88B7-41924382A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13" y="1884135"/>
            <a:ext cx="3175382" cy="541799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A9B714-1BF9-3D85-BCF2-B4D066A3B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758" y="457200"/>
            <a:ext cx="50052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9A5485-C02B-DAD1-B166-95B57248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8223" y="136525"/>
            <a:ext cx="5957777" cy="65849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4CE61B-272D-D274-813D-220E788104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17758" y="2057400"/>
            <a:ext cx="50052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D8A406-1E89-1B2C-C367-D1B5183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7758" y="5983398"/>
            <a:ext cx="2498651" cy="365125"/>
          </a:xfrm>
        </p:spPr>
        <p:txBody>
          <a:bodyPr/>
          <a:lstStyle/>
          <a:p>
            <a:fld id="{BE6FCB0C-067A-4CFA-9B92-CFB4302FD873}" type="datetime1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21DAAA-76FB-D7AA-F3F2-18E8ED25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7758" y="6358048"/>
            <a:ext cx="5005277" cy="365125"/>
          </a:xfrm>
        </p:spPr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EA5259-9CD5-AABD-62A5-561A1E1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409" y="5983397"/>
            <a:ext cx="2506627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16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vänster med bildtext (blå)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6509BF6-0CFB-215E-88B7-41924382A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13" y="1884135"/>
            <a:ext cx="3175382" cy="541799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A9B714-1BF9-3D85-BCF2-B4D066A3B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758" y="457200"/>
            <a:ext cx="50052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9A5485-C02B-DAD1-B166-95B57248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8223" y="136525"/>
            <a:ext cx="5957777" cy="65849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4CE61B-272D-D274-813D-220E788104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17758" y="2057400"/>
            <a:ext cx="50052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D8A406-1E89-1B2C-C367-D1B5183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7758" y="5983398"/>
            <a:ext cx="2498651" cy="365125"/>
          </a:xfrm>
        </p:spPr>
        <p:txBody>
          <a:bodyPr/>
          <a:lstStyle/>
          <a:p>
            <a:fld id="{A25BAED0-3EBB-43DB-A071-EA638E51E516}" type="datetime1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21DAAA-76FB-D7AA-F3F2-18E8ED25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7758" y="6358048"/>
            <a:ext cx="5005277" cy="365125"/>
          </a:xfrm>
        </p:spPr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EA5259-9CD5-AABD-62A5-561A1E1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409" y="5983397"/>
            <a:ext cx="2506627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821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9A5485-C02B-DAD1-B166-95B57248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8223" y="136525"/>
            <a:ext cx="11919098" cy="65849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77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DF8DD0D-4381-3E3C-5744-3B3CBDE86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0552C05-487E-703E-6B59-5AD11A85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3D8297-2BA4-A505-39E6-C23343DE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A08D-7CF9-476E-AACD-F497C8208B4D}" type="datetime1">
              <a:rPr lang="sv-SE" smtClean="0"/>
              <a:t>2025-01-28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2226D1-37C9-F6ED-64E4-796C44D7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706FBD0-20F1-D957-F1ED-39C9FCD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848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6D650D9-C701-65F5-BAFF-EF381CDB5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C335E97-BBB2-7BF8-4EE9-00BAC0180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BDF994-951C-8C82-869C-3C43DF4CC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B58856-F63C-0164-15E9-E14A30C4BD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2D6C6B-D52F-E704-9777-9832958F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032D-B438-4E06-8FF5-DFF20D07FD61}" type="datetime1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1078A7-923C-C6D6-D9A8-5C3375EA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1C8A28-6CF8-EA83-FE74-D0CDCF68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50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med kar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DC5DBB0-A43C-9E3C-4FEB-30C8D97DB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38" y="-86463"/>
            <a:ext cx="7981266" cy="703092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C6399E9-14EA-EAD2-7437-8683E1EFA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1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79EF46-2D1D-CFE6-636B-3D1CE8CB2A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F827B9-8605-1224-3B4D-76F29B0F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10313D8-8741-4893-9169-CBB355908F75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003D68-09A5-C840-AD7B-EE5929D3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4CFF8-D1EC-D254-BBE1-1AFA125F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59EE84F-F0AF-4D0C-8954-4D2D92E8E9D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Logotyp Vårdsamverkan Skaraborg">
            <a:extLst>
              <a:ext uri="{FF2B5EF4-FFF2-40B4-BE49-F238E27FC236}">
                <a16:creationId xmlns:a16="http://schemas.microsoft.com/office/drawing/2014/main" id="{ED8EB572-A41D-E3C6-862E-D7D0CA25C6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" y="5463809"/>
            <a:ext cx="2264737" cy="7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0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A48A17A-A82A-54AB-4AB2-9415A2877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18F239E-278D-1B96-FD46-6A8752052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A14153-3ED1-41B7-6FB7-CECD637C04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7CA7C7-24B1-FE56-1A3E-4C6DDBF74B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84CF7CD-7EB8-BBB4-F457-4A1C999854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D8F593-DFF4-95DC-EFAE-1E945A7C74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F005D9D-8205-8A33-A6C5-F9EDC4B6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7E9-BB0B-4D86-94CD-9C690AFFDBCE}" type="datetime1">
              <a:rPr lang="sv-SE" smtClean="0"/>
              <a:t>2025-01-28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DA0112-E1BD-90BA-C02D-0C71896A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C7AEB22-862C-650B-A513-79E337BD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43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08E0499-0823-4AA7-FB2E-BB95C21A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EFFB-A90F-4358-8338-A1CF1E3DBB1D}" type="datetime1">
              <a:rPr lang="sv-SE" smtClean="0"/>
              <a:t>2025-01-28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A24660-0F4B-9EF9-F3EC-F6C462A4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427202-8B73-B317-48A8-35DF1200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60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08E0499-0823-4AA7-FB2E-BB95C21A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032D-7B61-407D-80FA-0929B10EA25D}" type="datetime1">
              <a:rPr lang="sv-SE" smtClean="0"/>
              <a:t>2025-01-28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A24660-0F4B-9EF9-F3EC-F6C462A4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427202-8B73-B317-48A8-35DF1200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E338BB9-E0D5-FBC7-B9B4-4C9293B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32" y="2385732"/>
            <a:ext cx="4617136" cy="16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B84FD1B-5035-332C-D8BD-D639EC3F5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C6399E9-14EA-EAD2-7437-8683E1EFA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8634" y="1242647"/>
            <a:ext cx="8743952" cy="2387600"/>
          </a:xfrm>
        </p:spPr>
        <p:txBody>
          <a:bodyPr anchor="b"/>
          <a:lstStyle>
            <a:lvl1pPr algn="l">
              <a:defRPr sz="6000" b="1" spc="1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79EF46-2D1D-CFE6-636B-3D1CE8CB2A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8634" y="3722321"/>
            <a:ext cx="8743952" cy="1506903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lang="sv-SE" dirty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för att lägga till underrubrik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551D10E2-D4C7-AFBB-9767-2FCDA8BC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498884E-4AF9-495A-A70A-3016585FDBAD}" type="datetime1">
              <a:rPr lang="sv-SE" smtClean="0"/>
              <a:t>2025-01-28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E99AF-9003-FBE5-2DAD-6015BCA7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www.vardsamverkan.se/skaraborg/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C77ABDA-702A-0A29-F37F-E8A4A73A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59EE84F-F0AF-4D0C-8954-4D2D92E8E9D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CEB9459-B5D1-5696-1897-9EAEE54C3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5" y="5469128"/>
            <a:ext cx="2259157" cy="78510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B50F91B-4589-1AC5-92D4-0E74CED145F2}"/>
              </a:ext>
            </a:extLst>
          </p:cNvPr>
          <p:cNvSpPr/>
          <p:nvPr userDrawn="1"/>
        </p:nvSpPr>
        <p:spPr>
          <a:xfrm>
            <a:off x="648585" y="1594884"/>
            <a:ext cx="184076" cy="3062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9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 (blå)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B84FD1B-5035-332C-D8BD-D639EC3F5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C6399E9-14EA-EAD2-7437-8683E1EFA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8634" y="1242647"/>
            <a:ext cx="8743952" cy="2387600"/>
          </a:xfrm>
        </p:spPr>
        <p:txBody>
          <a:bodyPr anchor="b"/>
          <a:lstStyle>
            <a:lvl1pPr algn="l">
              <a:defRPr sz="6000" b="1" spc="1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79EF46-2D1D-CFE6-636B-3D1CE8CB2A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8634" y="3722321"/>
            <a:ext cx="8743952" cy="1506903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lang="sv-SE" dirty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för att lägga till underrubrik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551D10E2-D4C7-AFBB-9767-2FCDA8BC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E66EEAC-A2E1-4D86-9731-288F98F2518D}" type="datetime1">
              <a:rPr lang="sv-SE" smtClean="0"/>
              <a:t>2025-01-28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E99AF-9003-FBE5-2DAD-6015BCA7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www.vardsamverkan.se/skaraborg/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C77ABDA-702A-0A29-F37F-E8A4A73A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59EE84F-F0AF-4D0C-8954-4D2D92E8E9D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CEB9459-B5D1-5696-1897-9EAEE54C3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5" y="5469128"/>
            <a:ext cx="2259157" cy="78510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B50F91B-4589-1AC5-92D4-0E74CED145F2}"/>
              </a:ext>
            </a:extLst>
          </p:cNvPr>
          <p:cNvSpPr/>
          <p:nvPr userDrawn="1"/>
        </p:nvSpPr>
        <p:spPr>
          <a:xfrm>
            <a:off x="648585" y="1594884"/>
            <a:ext cx="184076" cy="3062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70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6502D35-8BF7-3E8F-4800-4D97EE5DC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B88FB92-C4D1-4793-F282-EC92B63E5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30297-C5EF-6ABD-F8C1-A52C1B02B8E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defRPr/>
            </a:lvl1pPr>
            <a:lvl2pPr marL="627063" indent="-228600">
              <a:lnSpc>
                <a:spcPct val="110000"/>
              </a:lnSpc>
              <a:spcAft>
                <a:spcPts val="300"/>
              </a:spcAft>
              <a:defRPr/>
            </a:lvl2pPr>
            <a:lvl3pPr marL="989013" indent="-228600">
              <a:lnSpc>
                <a:spcPct val="110000"/>
              </a:lnSpc>
              <a:spcAft>
                <a:spcPts val="300"/>
              </a:spcAft>
              <a:defRPr/>
            </a:lvl3pPr>
            <a:lvl4pPr marL="1339850" indent="-228600">
              <a:lnSpc>
                <a:spcPct val="110000"/>
              </a:lnSpc>
              <a:spcAft>
                <a:spcPts val="300"/>
              </a:spcAft>
              <a:defRPr/>
            </a:lvl4pPr>
            <a:lvl5pPr marL="1701800" indent="-228600">
              <a:lnSpc>
                <a:spcPct val="11000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C76EB2-A3AE-6055-2CE3-DFB51F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8E6-1E12-4575-B0F1-70D8BD503DCD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AE6ACA-4DA4-E4D5-ECDC-A089507D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B8DCC-6FB5-C08E-E8D6-629EC2F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73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blå)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2A890E7-C420-8CB9-5D31-9487E129F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B88FB92-C4D1-4793-F282-EC92B63E5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30297-C5EF-6ABD-F8C1-A52C1B02B8E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defRPr/>
            </a:lvl1pPr>
            <a:lvl2pPr marL="627063" indent="-228600">
              <a:lnSpc>
                <a:spcPct val="110000"/>
              </a:lnSpc>
              <a:spcAft>
                <a:spcPts val="300"/>
              </a:spcAft>
              <a:defRPr/>
            </a:lvl2pPr>
            <a:lvl3pPr marL="989013" indent="-228600">
              <a:lnSpc>
                <a:spcPct val="110000"/>
              </a:lnSpc>
              <a:spcAft>
                <a:spcPts val="300"/>
              </a:spcAft>
              <a:defRPr/>
            </a:lvl3pPr>
            <a:lvl4pPr marL="1339850" indent="-228600">
              <a:lnSpc>
                <a:spcPct val="110000"/>
              </a:lnSpc>
              <a:spcAft>
                <a:spcPts val="300"/>
              </a:spcAft>
              <a:defRPr/>
            </a:lvl4pPr>
            <a:lvl5pPr marL="1701800" indent="-228600">
              <a:lnSpc>
                <a:spcPct val="11000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C76EB2-A3AE-6055-2CE3-DFB51F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D731-201A-4B3C-BC39-34873048F00A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AE6ACA-4DA4-E4D5-ECDC-A089507D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B8DCC-6FB5-C08E-E8D6-629EC2F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2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vä-banne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6502D35-8BF7-3E8F-4800-4D97EE5DC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B88FB92-C4D1-4793-F282-EC92B63E5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2" y="365125"/>
            <a:ext cx="988650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30297-C5EF-6ABD-F8C1-A52C1B02B8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7292" y="1825625"/>
            <a:ext cx="9886507" cy="4351338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defRPr/>
            </a:lvl1pPr>
            <a:lvl2pPr marL="627063" indent="-228600">
              <a:lnSpc>
                <a:spcPct val="110000"/>
              </a:lnSpc>
              <a:spcAft>
                <a:spcPts val="300"/>
              </a:spcAft>
              <a:defRPr/>
            </a:lvl2pPr>
            <a:lvl3pPr marL="989013" indent="-228600">
              <a:lnSpc>
                <a:spcPct val="110000"/>
              </a:lnSpc>
              <a:spcAft>
                <a:spcPts val="300"/>
              </a:spcAft>
              <a:defRPr/>
            </a:lvl3pPr>
            <a:lvl4pPr marL="1339850" indent="-228600">
              <a:lnSpc>
                <a:spcPct val="110000"/>
              </a:lnSpc>
              <a:spcAft>
                <a:spcPts val="300"/>
              </a:spcAft>
              <a:defRPr/>
            </a:lvl4pPr>
            <a:lvl5pPr marL="1701800" indent="-228600">
              <a:lnSpc>
                <a:spcPct val="11000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C76EB2-A3AE-6055-2CE3-DFB51F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7292" y="6356350"/>
            <a:ext cx="2114108" cy="365125"/>
          </a:xfrm>
        </p:spPr>
        <p:txBody>
          <a:bodyPr/>
          <a:lstStyle/>
          <a:p>
            <a:fld id="{D28DE276-2707-46CB-8436-26B9680DEE2D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AE6ACA-4DA4-E4D5-ECDC-A089507D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B8DCC-6FB5-C08E-E8D6-629EC2F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85C0B80-887E-9375-50E4-A9F3C5FB4BFB}"/>
              </a:ext>
            </a:extLst>
          </p:cNvPr>
          <p:cNvGrpSpPr/>
          <p:nvPr userDrawn="1"/>
        </p:nvGrpSpPr>
        <p:grpSpPr>
          <a:xfrm>
            <a:off x="0" y="0"/>
            <a:ext cx="1207669" cy="6858000"/>
            <a:chOff x="10984331" y="0"/>
            <a:chExt cx="1207669" cy="685800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1619B3A-9CAC-31BE-C02C-52A69135AA3B}"/>
                </a:ext>
              </a:extLst>
            </p:cNvPr>
            <p:cNvSpPr/>
            <p:nvPr/>
          </p:nvSpPr>
          <p:spPr>
            <a:xfrm>
              <a:off x="10984331" y="0"/>
              <a:ext cx="120766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1AFDE77-7508-97A3-1045-8ED82E7A8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4" t="-480" r="85377"/>
            <a:stretch/>
          </p:blipFill>
          <p:spPr>
            <a:xfrm>
              <a:off x="10984331" y="1023581"/>
              <a:ext cx="1207669" cy="57374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2540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vä-banner (blå)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2A890E7-C420-8CB9-5D31-9487E129F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20" y="1314530"/>
            <a:ext cx="3509216" cy="59875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B88FB92-C4D1-4793-F282-EC92B63E5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2" y="365125"/>
            <a:ext cx="988650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30297-C5EF-6ABD-F8C1-A52C1B02B8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7292" y="1825625"/>
            <a:ext cx="9886507" cy="4351338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defRPr/>
            </a:lvl1pPr>
            <a:lvl2pPr marL="627063" indent="-228600">
              <a:lnSpc>
                <a:spcPct val="110000"/>
              </a:lnSpc>
              <a:spcAft>
                <a:spcPts val="300"/>
              </a:spcAft>
              <a:defRPr/>
            </a:lvl2pPr>
            <a:lvl3pPr marL="989013" indent="-228600">
              <a:lnSpc>
                <a:spcPct val="110000"/>
              </a:lnSpc>
              <a:spcAft>
                <a:spcPts val="300"/>
              </a:spcAft>
              <a:defRPr/>
            </a:lvl3pPr>
            <a:lvl4pPr marL="1339850" indent="-228600">
              <a:lnSpc>
                <a:spcPct val="110000"/>
              </a:lnSpc>
              <a:spcAft>
                <a:spcPts val="300"/>
              </a:spcAft>
              <a:defRPr/>
            </a:lvl4pPr>
            <a:lvl5pPr marL="1701800" indent="-228600">
              <a:lnSpc>
                <a:spcPct val="11000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C76EB2-A3AE-6055-2CE3-DFB51F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7292" y="6356350"/>
            <a:ext cx="2114108" cy="365125"/>
          </a:xfrm>
        </p:spPr>
        <p:txBody>
          <a:bodyPr/>
          <a:lstStyle/>
          <a:p>
            <a:fld id="{B1312E3A-9630-4AD9-838C-E7A4FB241579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AE6ACA-4DA4-E4D5-ECDC-A089507D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B8DCC-6FB5-C08E-E8D6-629EC2F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1A4D055-B13D-50C0-7DDE-5ED69AA6D05F}"/>
              </a:ext>
            </a:extLst>
          </p:cNvPr>
          <p:cNvGrpSpPr/>
          <p:nvPr userDrawn="1"/>
        </p:nvGrpSpPr>
        <p:grpSpPr>
          <a:xfrm>
            <a:off x="0" y="0"/>
            <a:ext cx="1207669" cy="6858000"/>
            <a:chOff x="10984331" y="0"/>
            <a:chExt cx="1207669" cy="685800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3064D19-D5DD-F14E-A55D-C846F87A0BB0}"/>
                </a:ext>
              </a:extLst>
            </p:cNvPr>
            <p:cNvSpPr/>
            <p:nvPr/>
          </p:nvSpPr>
          <p:spPr>
            <a:xfrm>
              <a:off x="10984331" y="0"/>
              <a:ext cx="120766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4F3EDB-6031-5542-7647-61F634433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4" t="-480" r="85377"/>
            <a:stretch/>
          </p:blipFill>
          <p:spPr>
            <a:xfrm>
              <a:off x="10984331" y="1023581"/>
              <a:ext cx="1207669" cy="57374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858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hö-banne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88FB92-C4D1-4793-F282-EC92B63E5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5855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30297-C5EF-6ABD-F8C1-A52C1B02B8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9858555" cy="4351338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defRPr/>
            </a:lvl1pPr>
            <a:lvl2pPr marL="627063" indent="-228600">
              <a:lnSpc>
                <a:spcPct val="110000"/>
              </a:lnSpc>
              <a:spcAft>
                <a:spcPts val="300"/>
              </a:spcAft>
              <a:defRPr/>
            </a:lvl2pPr>
            <a:lvl3pPr marL="989013" indent="-228600">
              <a:lnSpc>
                <a:spcPct val="110000"/>
              </a:lnSpc>
              <a:spcAft>
                <a:spcPts val="300"/>
              </a:spcAft>
              <a:defRPr/>
            </a:lvl3pPr>
            <a:lvl4pPr marL="1339850" indent="-228600">
              <a:lnSpc>
                <a:spcPct val="110000"/>
              </a:lnSpc>
              <a:spcAft>
                <a:spcPts val="300"/>
              </a:spcAft>
              <a:defRPr/>
            </a:lvl4pPr>
            <a:lvl5pPr marL="1701800" indent="-228600">
              <a:lnSpc>
                <a:spcPct val="110000"/>
              </a:lnSpc>
              <a:spcAft>
                <a:spcPts val="300"/>
              </a:spcAft>
              <a:defRPr/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C76EB2-A3AE-6055-2CE3-DFB51F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48F-97EC-401A-9B93-0F104BC10BF7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AE6ACA-4DA4-E4D5-ECDC-A089507D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B8DCC-6FB5-C08E-E8D6-629EC2F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86155" cy="365125"/>
          </a:xfrm>
        </p:spPr>
        <p:txBody>
          <a:bodyPr/>
          <a:lstStyle/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F5C4A8A-5F5E-B6B9-78EF-872C78829CC3}"/>
              </a:ext>
            </a:extLst>
          </p:cNvPr>
          <p:cNvGrpSpPr/>
          <p:nvPr userDrawn="1"/>
        </p:nvGrpSpPr>
        <p:grpSpPr>
          <a:xfrm>
            <a:off x="10993321" y="0"/>
            <a:ext cx="1207669" cy="6858000"/>
            <a:chOff x="10984331" y="0"/>
            <a:chExt cx="1207669" cy="685800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F428C07C-FDCF-51C3-3239-0C61CC9BC902}"/>
                </a:ext>
              </a:extLst>
            </p:cNvPr>
            <p:cNvSpPr/>
            <p:nvPr/>
          </p:nvSpPr>
          <p:spPr>
            <a:xfrm>
              <a:off x="10984331" y="0"/>
              <a:ext cx="120766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06EE3EE-DB05-3880-8491-B40514CAB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4" t="-480" r="85377"/>
            <a:stretch/>
          </p:blipFill>
          <p:spPr>
            <a:xfrm>
              <a:off x="10984331" y="1023581"/>
              <a:ext cx="1207669" cy="5737443"/>
            </a:xfrm>
            <a:prstGeom prst="rect">
              <a:avLst/>
            </a:prstGeom>
            <a:noFill/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28FE6C2-8CF5-074A-07DD-B394ECD41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978" y="1751073"/>
            <a:ext cx="3204618" cy="5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5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87091C9-F90C-CAA7-6519-C41D356A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33C651-7CD6-2A17-9E65-E243398B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9C48BB-712B-93E6-AD10-B056F334C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2AFF4-0346-49F3-A5CA-67903AB394AE}" type="datetime1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B39990-4841-EF99-AF1F-9287ED3A6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www.vardsamverkan.se/skaraborg/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ECE81C-E064-E8CA-07F8-8D08AD236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E84F-F0AF-4D0C-8954-4D2D92E8E9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93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2" r:id="rId4"/>
    <p:sldLayoutId id="2147483650" r:id="rId5"/>
    <p:sldLayoutId id="2147483663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54" r:id="rId18"/>
    <p:sldLayoutId id="2147483652" r:id="rId19"/>
    <p:sldLayoutId id="2147483653" r:id="rId20"/>
    <p:sldLayoutId id="2147483655" r:id="rId21"/>
    <p:sldLayoutId id="2147483677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nica.engstrom@vgregion.se" TargetMode="External"/><Relationship Id="rId2" Type="http://schemas.openxmlformats.org/officeDocument/2006/relationships/hyperlink" Target="mailto:adam.carlbo@vgregion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rstin.soderlund@skaraborg.s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9883A-2794-5B9E-F060-950DD59A7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Projekt Samsjuklighet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0B3566-C6A6-D1AE-CD89-BBD07E9A5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Stärkt samarbete kring personer med samsjuklighet i Skaraborg</a:t>
            </a:r>
          </a:p>
        </p:txBody>
      </p:sp>
    </p:spTree>
    <p:extLst>
      <p:ext uri="{BB962C8B-B14F-4D97-AF65-F5344CB8AC3E}">
        <p14:creationId xmlns:p14="http://schemas.microsoft.com/office/powerpoint/2010/main" val="101582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E1F60-A3CC-BE4D-BD54-65502C1D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0" dirty="0"/>
              <a:t>Modell för integrerad samverkan utifrån befintlig struktur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4542FD-DEBE-9697-684B-CC9329046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92" y="2141537"/>
            <a:ext cx="50928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M</a:t>
            </a:r>
            <a:r>
              <a:rPr lang="sv-SE" sz="2000" b="0" i="0" u="none" strike="noStrike" baseline="0" dirty="0">
                <a:solidFill>
                  <a:srgbClr val="000000"/>
                </a:solidFill>
              </a:rPr>
              <a:t>ultiprofessionellt förhållningssätt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Samordnare hos båda parter</a:t>
            </a:r>
            <a:endParaRPr lang="sv-SE" sz="2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Samordningsmall används för gemensam överblick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R</a:t>
            </a:r>
            <a:r>
              <a:rPr lang="sv-SE" sz="2000" b="0" i="0" u="none" strike="noStrike" baseline="0" dirty="0">
                <a:solidFill>
                  <a:srgbClr val="000000"/>
                </a:solidFill>
              </a:rPr>
              <a:t>egelbundna digitala möten håller ihop arbetet och stödjer samsyn och samarbete. </a:t>
            </a:r>
            <a:endParaRPr lang="sv-SE" sz="3600" dirty="0"/>
          </a:p>
          <a:p>
            <a:pPr marL="0" indent="0">
              <a:buNone/>
            </a:pPr>
            <a:r>
              <a:rPr lang="sv-SE" sz="2000" b="0" i="0" u="none" strike="noStrike" baseline="0" dirty="0">
                <a:solidFill>
                  <a:srgbClr val="000000"/>
                </a:solidFill>
              </a:rPr>
              <a:t>Planera - pröva – kontrollera – utveckla </a:t>
            </a: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B</a:t>
            </a:r>
            <a:r>
              <a:rPr lang="sv-SE" sz="2000" b="0" i="0" u="none" strike="noStrike" baseline="0" dirty="0">
                <a:solidFill>
                  <a:srgbClr val="000000"/>
                </a:solidFill>
              </a:rPr>
              <a:t>redda?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88C3A5-1EB5-E893-636A-9FCD9550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3EC41A-2ECF-1E10-D283-F6D2C54BE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877603"/>
              </p:ext>
            </p:extLst>
          </p:nvPr>
        </p:nvGraphicFramePr>
        <p:xfrm>
          <a:off x="5731545" y="1825625"/>
          <a:ext cx="6264712" cy="400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78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40CBF8-C0F2-1913-AD47-1BCF4BB6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0" dirty="0"/>
              <a:t>Start med piloter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C4C35A-DD3C-7E8C-5ED9-29F8F663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Öppenvårdsmottagningarna Falköping och Lidköping samt en kommun i respektive område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BE3E97-65F9-AC35-24D4-FD1A030E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DF240D-3819-3AFC-EE06-05C7974E7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999966"/>
              </p:ext>
            </p:extLst>
          </p:nvPr>
        </p:nvGraphicFramePr>
        <p:xfrm>
          <a:off x="1583363" y="3182420"/>
          <a:ext cx="4512637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3A884C-C1E1-E267-D5B3-8913B12F2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898761"/>
              </p:ext>
            </p:extLst>
          </p:nvPr>
        </p:nvGraphicFramePr>
        <p:xfrm>
          <a:off x="6657084" y="3182420"/>
          <a:ext cx="4696715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B4C589DD-E88F-BDE8-1A6D-853567032169}"/>
              </a:ext>
            </a:extLst>
          </p:cNvPr>
          <p:cNvSpPr txBox="1"/>
          <p:nvPr/>
        </p:nvSpPr>
        <p:spPr>
          <a:xfrm>
            <a:off x="8794679" y="4075421"/>
            <a:ext cx="40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S + 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4F67CD0-BB46-5113-F759-71AFFC801839}"/>
              </a:ext>
            </a:extLst>
          </p:cNvPr>
          <p:cNvSpPr txBox="1"/>
          <p:nvPr/>
        </p:nvSpPr>
        <p:spPr>
          <a:xfrm>
            <a:off x="3717533" y="4075421"/>
            <a:ext cx="40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S + S</a:t>
            </a:r>
          </a:p>
        </p:txBody>
      </p:sp>
    </p:spTree>
    <p:extLst>
      <p:ext uri="{BB962C8B-B14F-4D97-AF65-F5344CB8AC3E}">
        <p14:creationId xmlns:p14="http://schemas.microsoft.com/office/powerpoint/2010/main" val="345094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4DB462-5B05-30D7-04FF-A64344BD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2" y="365125"/>
            <a:ext cx="9886507" cy="1325563"/>
          </a:xfrm>
        </p:spPr>
        <p:txBody>
          <a:bodyPr>
            <a:normAutofit/>
          </a:bodyPr>
          <a:lstStyle/>
          <a:p>
            <a:r>
              <a:rPr lang="en-US" sz="3600" b="0" dirty="0"/>
              <a:t>Modell för </a:t>
            </a:r>
            <a:r>
              <a:rPr lang="en-US" sz="3600" b="0" dirty="0" err="1"/>
              <a:t>samordning</a:t>
            </a:r>
            <a:endParaRPr lang="en-US" sz="3600" b="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15B56F-DA1F-CDCD-7BCA-6C7D40BB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88" y="1825625"/>
            <a:ext cx="9357715" cy="4351338"/>
          </a:xfrm>
          <a:prstGeom prst="rect">
            <a:avLst/>
          </a:prstGeo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C1018D-A121-067B-6488-9723DAB1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www.vardsamverkan.se/skaraborg/</a:t>
            </a:r>
          </a:p>
        </p:txBody>
      </p:sp>
    </p:spTree>
    <p:extLst>
      <p:ext uri="{BB962C8B-B14F-4D97-AF65-F5344CB8AC3E}">
        <p14:creationId xmlns:p14="http://schemas.microsoft.com/office/powerpoint/2010/main" val="416166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FB54A-7166-C429-9C87-1B87EDE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1" y="450186"/>
            <a:ext cx="9886507" cy="676866"/>
          </a:xfrm>
        </p:spPr>
        <p:txBody>
          <a:bodyPr>
            <a:normAutofit fontScale="90000"/>
          </a:bodyPr>
          <a:lstStyle/>
          <a:p>
            <a:r>
              <a:rPr lang="sv-SE" sz="3600" b="0" dirty="0"/>
              <a:t>Pilot SAM med projektledning och handledare</a:t>
            </a:r>
            <a:br>
              <a:rPr lang="sv-SE" sz="3600" b="0" dirty="0"/>
            </a:br>
            <a:endParaRPr lang="sv-SE" sz="2400" b="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C729530-D582-D560-907E-05B8CBED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9B675B-7D92-6F4D-4DA5-445A10290D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3191" y="1395160"/>
            <a:ext cx="6885617" cy="45461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816A19A-34F4-3228-C8BD-357C8FEC4016}"/>
              </a:ext>
            </a:extLst>
          </p:cNvPr>
          <p:cNvSpPr txBox="1"/>
          <p:nvPr/>
        </p:nvSpPr>
        <p:spPr>
          <a:xfrm>
            <a:off x="2073349" y="6209414"/>
            <a:ext cx="939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							En person saknas på bilden. </a:t>
            </a:r>
          </a:p>
        </p:txBody>
      </p:sp>
    </p:spTree>
    <p:extLst>
      <p:ext uri="{BB962C8B-B14F-4D97-AF65-F5344CB8AC3E}">
        <p14:creationId xmlns:p14="http://schemas.microsoft.com/office/powerpoint/2010/main" val="13948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4B59E-3695-E124-CECC-99ED8DE6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00" y="545885"/>
            <a:ext cx="9886507" cy="1325563"/>
          </a:xfrm>
        </p:spPr>
        <p:txBody>
          <a:bodyPr>
            <a:normAutofit/>
          </a:bodyPr>
          <a:lstStyle/>
          <a:p>
            <a:r>
              <a:rPr lang="sv-SE" sz="3200" b="0" dirty="0"/>
              <a:t>Förväntade effekter av en strukturerad samverkan (som förväntas gynna den enskilde)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E2DF4F-C5FA-D222-3196-40657B09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00" y="1871448"/>
            <a:ext cx="988650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3100" dirty="0"/>
              <a:t>Personkännedom inom teamen och mellan teamen </a:t>
            </a:r>
          </a:p>
          <a:p>
            <a:pPr marL="760413" lvl="2" indent="0">
              <a:buNone/>
            </a:pPr>
            <a:r>
              <a:rPr lang="sv-SE" sz="2100" dirty="0"/>
              <a:t>Tillit, kunskap och tillgänglighet mellan personal och huvudmän</a:t>
            </a:r>
            <a:br>
              <a:rPr lang="sv-SE" sz="2100" dirty="0"/>
            </a:br>
            <a:r>
              <a:rPr lang="sv-SE" sz="2100" dirty="0"/>
              <a:t>Gemensamt synsätt om behov och insatser</a:t>
            </a:r>
          </a:p>
          <a:p>
            <a:pPr marL="0" indent="0">
              <a:buNone/>
            </a:pPr>
            <a:r>
              <a:rPr lang="sv-SE" sz="3100" dirty="0"/>
              <a:t>Följsamhet till skiftande behov</a:t>
            </a:r>
          </a:p>
          <a:p>
            <a:pPr marL="760413" lvl="2" indent="0">
              <a:buNone/>
            </a:pPr>
            <a:r>
              <a:rPr lang="sv-SE" sz="2100" dirty="0"/>
              <a:t>Skademinimerande</a:t>
            </a:r>
            <a:br>
              <a:rPr lang="sv-SE" sz="2100" dirty="0"/>
            </a:br>
            <a:r>
              <a:rPr lang="sv-SE" sz="2100" dirty="0"/>
              <a:t>Förebygger ett förvärrat läge ökade behov</a:t>
            </a:r>
          </a:p>
          <a:p>
            <a:pPr marL="0" indent="0">
              <a:buNone/>
            </a:pPr>
            <a:r>
              <a:rPr lang="sv-SE" sz="3100" dirty="0"/>
              <a:t>Resurseffektivitet</a:t>
            </a:r>
            <a:endParaRPr lang="sv-SE" sz="2100" dirty="0"/>
          </a:p>
          <a:p>
            <a:pPr marL="760413" lvl="2" indent="0">
              <a:buNone/>
            </a:pPr>
            <a:r>
              <a:rPr lang="sv-SE" sz="2100" dirty="0"/>
              <a:t>Rätt insats av rätt person vid rätt tillfälle</a:t>
            </a:r>
            <a:br>
              <a:rPr lang="sv-SE" sz="2100" dirty="0"/>
            </a:br>
            <a:r>
              <a:rPr lang="sv-SE" sz="2100" dirty="0"/>
              <a:t>Färre outnyttjade tider, placeringar och inläggningar</a:t>
            </a:r>
            <a:br>
              <a:rPr lang="sv-SE" sz="2100" dirty="0"/>
            </a:br>
            <a:r>
              <a:rPr lang="sv-SE" sz="2100" dirty="0">
                <a:solidFill>
                  <a:schemeClr val="dk1"/>
                </a:solidFill>
              </a:rPr>
              <a:t>B</a:t>
            </a:r>
            <a:r>
              <a:rPr lang="sv-SE" sz="2100" b="0" kern="1200" dirty="0">
                <a:solidFill>
                  <a:schemeClr val="dk1"/>
                </a:solidFill>
                <a:effectLst/>
              </a:rPr>
              <a:t>ehandling effektiviseras/säkras då utredning och behandling för skadligt bruk och beroende och andra psykiatriska tillstånd ges samordnat </a:t>
            </a:r>
            <a:endParaRPr lang="sv-SE" sz="2100" dirty="0"/>
          </a:p>
          <a:p>
            <a:pPr marL="0" indent="0">
              <a:buNone/>
            </a:pPr>
            <a:r>
              <a:rPr lang="sv-SE" sz="3400" dirty="0"/>
              <a:t>Specialistkompetens med fokus på de mest komplexa behoven</a:t>
            </a:r>
          </a:p>
          <a:p>
            <a:pPr marL="760413" lvl="2" indent="0">
              <a:buNone/>
            </a:pPr>
            <a:r>
              <a:rPr lang="sv-SE" sz="2100" dirty="0"/>
              <a:t>Attraktivt, bidrar till kontinuitet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62B5DF1-8DD4-44EA-E6BE-49A9C436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058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00149E-1800-1297-B2C1-175ED510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310" y="647662"/>
            <a:ext cx="9886507" cy="1325563"/>
          </a:xfrm>
        </p:spPr>
        <p:txBody>
          <a:bodyPr>
            <a:normAutofit/>
          </a:bodyPr>
          <a:lstStyle/>
          <a:p>
            <a:r>
              <a:rPr lang="sv-SE" sz="3600" b="0" dirty="0"/>
              <a:t>Kontakt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1752A5-5092-CEBB-1AD7-6BB9A76D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246" y="2370137"/>
            <a:ext cx="98865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Adam Carlbo, enhetschef Beroendeenheten, SkaS</a:t>
            </a:r>
            <a:br>
              <a:rPr lang="sv-SE" sz="2000" dirty="0"/>
            </a:br>
            <a:r>
              <a:rPr lang="sv-SE" sz="2000" dirty="0">
                <a:hlinkClick r:id="rId2"/>
              </a:rPr>
              <a:t>adam.carlbo@vgregion.se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Monica Engström, enhetschef Öppenvårdsmottagningen Falköping, SkaS</a:t>
            </a:r>
            <a:br>
              <a:rPr lang="sv-SE" sz="2000" dirty="0"/>
            </a:br>
            <a:r>
              <a:rPr lang="sv-SE" sz="2000" dirty="0">
                <a:hlinkClick r:id="rId3"/>
              </a:rPr>
              <a:t>monica.engstrom@vgregion.se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Kerstin Söderlund, utvecklingsledare, Skaraborgs Kommunalförbund</a:t>
            </a:r>
            <a:br>
              <a:rPr lang="sv-SE" sz="2000" dirty="0"/>
            </a:br>
            <a:r>
              <a:rPr lang="sv-SE" sz="2000" dirty="0">
                <a:hlinkClick r:id="rId4"/>
              </a:rPr>
              <a:t>kerstin.soderlund@skaraborg.se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589BD1-8AA2-6053-5D03-AA8BC441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399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E1F6E3E-D0C1-87EB-FDF3-26DB0B7E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04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C931D-87E2-6C78-C287-863D2BC2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954" y="893852"/>
            <a:ext cx="2714289" cy="1325563"/>
          </a:xfrm>
        </p:spPr>
        <p:txBody>
          <a:bodyPr/>
          <a:lstStyle/>
          <a:p>
            <a:r>
              <a:rPr lang="sv-SE" b="0" dirty="0"/>
              <a:t>Förslag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5290CB-849E-ACCD-5F2B-A6B5ED2C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954" y="2219415"/>
            <a:ext cx="949523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800" dirty="0"/>
              <a:t>Styrgruppen har sedan tidigare beslutat om förlängning av projektet </a:t>
            </a:r>
            <a:br>
              <a:rPr lang="sv-SE" sz="1800" dirty="0"/>
            </a:br>
            <a:r>
              <a:rPr lang="sv-SE" sz="1800" dirty="0"/>
              <a:t>november 2024-oktober 2025 samt om finansiering för projektledarresurser </a:t>
            </a:r>
            <a:br>
              <a:rPr lang="sv-SE" sz="1800" dirty="0"/>
            </a:br>
            <a:r>
              <a:rPr lang="sv-SE" sz="1800" dirty="0"/>
              <a:t>motsvarande 30% VGR och 30% kommun.</a:t>
            </a:r>
            <a:br>
              <a:rPr lang="sv-SE" sz="1800" dirty="0"/>
            </a:br>
            <a:endParaRPr lang="sv-S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/>
              <a:t>Tilläggsbeslut enligt detta beslut utifrån föreliggande förslag: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Att projektet arbetar vidare enligt föreslagna utvecklingsspår, inklusive modell för integrerat arbetssätt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Att projektet tillförs medel enligt förslag psykisk hälsa motsvarande 10% projektledarresurs samt medel för handledning, lokalkostnad med mera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Projektsamordning (Skaraborgs Kommunalförbund) ändras till 20% från nuvarande 30%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95634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177E03-A168-1D6A-2E31-F689CF8D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0" dirty="0"/>
              <a:t>Varför inte FACT?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6E7759-1973-4AA8-4B17-9CBC51BBF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bedömer att vi kan komma igång med samverkansmodellen nu med de resurser vi har</a:t>
            </a:r>
          </a:p>
          <a:p>
            <a:r>
              <a:rPr lang="sv-SE" dirty="0"/>
              <a:t>Utveckling av modellen i Skaraborg får ske enligt PDCA-modell där vi börjar, prövar, utvärderar och vidareutvecklar</a:t>
            </a:r>
          </a:p>
          <a:p>
            <a:r>
              <a:rPr lang="sv-SE" dirty="0"/>
              <a:t>Boråsregionen har beräknat att investeringar motsvarande 2,6mkr skulle behövas för sjukvården</a:t>
            </a:r>
          </a:p>
          <a:p>
            <a:r>
              <a:rPr lang="sv-SE" dirty="0"/>
              <a:t>Bland annat behövs </a:t>
            </a:r>
            <a:r>
              <a:rPr lang="sv-SE" dirty="0" err="1"/>
              <a:t>peer</a:t>
            </a:r>
            <a:r>
              <a:rPr lang="sv-SE" dirty="0"/>
              <a:t>-support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F7196D3-BC65-135F-CCC2-C7C43563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791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62BD8D-213A-D3BD-80FD-08D0837B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2" y="365125"/>
            <a:ext cx="9886507" cy="1325563"/>
          </a:xfrm>
        </p:spPr>
        <p:txBody>
          <a:bodyPr anchor="ctr">
            <a:normAutofit/>
          </a:bodyPr>
          <a:lstStyle/>
          <a:p>
            <a:r>
              <a:rPr lang="sv-SE" b="0"/>
              <a:t>Boråsregionens beräkning inre team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EB2A9515-32B9-331D-1243-6952DCEED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391" y="1632696"/>
            <a:ext cx="7834943" cy="4544267"/>
          </a:xfrm>
          <a:noFill/>
          <a:ln>
            <a:solidFill>
              <a:schemeClr val="bg1"/>
            </a:solidFill>
          </a:ln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9E2F0E-45A7-E2BA-EFB1-1AF646BF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www.vardsamverkan.se/skaraborg/</a:t>
            </a:r>
          </a:p>
        </p:txBody>
      </p:sp>
    </p:spTree>
    <p:extLst>
      <p:ext uri="{BB962C8B-B14F-4D97-AF65-F5344CB8AC3E}">
        <p14:creationId xmlns:p14="http://schemas.microsoft.com/office/powerpoint/2010/main" val="411020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AB2CF9-A49A-108F-1875-55325B9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1" y="828421"/>
            <a:ext cx="9886507" cy="1325563"/>
          </a:xfrm>
        </p:spPr>
        <p:txBody>
          <a:bodyPr>
            <a:normAutofit/>
          </a:bodyPr>
          <a:lstStyle/>
          <a:p>
            <a:r>
              <a:rPr lang="sv-SE" sz="3600" b="0" dirty="0"/>
              <a:t>Projekt Samsjuklighet - uppdraget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219917-B1C6-B7E2-B358-A5115599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91" y="2436142"/>
            <a:ext cx="6847368" cy="3933635"/>
          </a:xfrm>
        </p:spPr>
        <p:txBody>
          <a:bodyPr/>
          <a:lstStyle/>
          <a:p>
            <a:r>
              <a:rPr lang="sv-SE" sz="2400" dirty="0">
                <a:effectLst/>
                <a:ea typeface="Times New Roman" panose="02020603050405020304" pitchFamily="18" charset="0"/>
              </a:rPr>
              <a:t>Samverkanstrukturer och arbetssätt</a:t>
            </a:r>
          </a:p>
          <a:p>
            <a:r>
              <a:rPr lang="sv-SE" sz="2400" dirty="0">
                <a:ea typeface="Times New Roman" panose="02020603050405020304" pitchFamily="18" charset="0"/>
              </a:rPr>
              <a:t>Ett </a:t>
            </a:r>
            <a:r>
              <a:rPr lang="sv-SE" sz="2400" dirty="0">
                <a:effectLst/>
                <a:ea typeface="Times New Roman" panose="02020603050405020304" pitchFamily="18" charset="0"/>
              </a:rPr>
              <a:t>säkert samarbete för personer </a:t>
            </a:r>
            <a:br>
              <a:rPr lang="sv-SE" sz="2400" dirty="0">
                <a:effectLst/>
                <a:ea typeface="Times New Roman" panose="02020603050405020304" pitchFamily="18" charset="0"/>
              </a:rPr>
            </a:br>
            <a:r>
              <a:rPr lang="sv-SE" sz="2400" dirty="0">
                <a:effectLst/>
                <a:ea typeface="Times New Roman" panose="02020603050405020304" pitchFamily="18" charset="0"/>
              </a:rPr>
              <a:t>med samsjuklighet och stora behov av samverkan</a:t>
            </a:r>
          </a:p>
          <a:p>
            <a:r>
              <a:rPr lang="sv-SE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Förslag som kan genomföras </a:t>
            </a:r>
            <a:r>
              <a:rPr lang="sv-SE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oavsett</a:t>
            </a:r>
            <a:r>
              <a:rPr lang="sv-SE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br>
              <a:rPr lang="sv-SE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sv-SE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beslut </a:t>
            </a:r>
            <a:r>
              <a:rPr lang="sv-SE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Samsjuklighetsutredningen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C20BB7-CB62-46BB-F456-51BED430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9E1B52E-16AD-BAA6-75B0-7EAF0AFA0D6D}"/>
              </a:ext>
            </a:extLst>
          </p:cNvPr>
          <p:cNvSpPr txBox="1"/>
          <p:nvPr/>
        </p:nvSpPr>
        <p:spPr>
          <a:xfrm>
            <a:off x="8314659" y="2436142"/>
            <a:ext cx="3318250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/>
              <a:t>Projektledare</a:t>
            </a:r>
          </a:p>
          <a:p>
            <a:endParaRPr lang="sv-SE" sz="1400" dirty="0"/>
          </a:p>
          <a:p>
            <a:r>
              <a:rPr lang="sv-SE" sz="1400" dirty="0"/>
              <a:t>Adam Carlbo</a:t>
            </a:r>
            <a:br>
              <a:rPr lang="sv-SE" sz="1400" dirty="0"/>
            </a:br>
            <a:r>
              <a:rPr lang="sv-SE" sz="1400" dirty="0"/>
              <a:t>Enhetschef </a:t>
            </a:r>
            <a:br>
              <a:rPr lang="sv-SE" sz="1400" dirty="0"/>
            </a:br>
            <a:r>
              <a:rPr lang="sv-SE" sz="1400" dirty="0"/>
              <a:t>Beroendeenheten, SkaS </a:t>
            </a:r>
            <a:br>
              <a:rPr lang="sv-SE" sz="1400" dirty="0"/>
            </a:br>
            <a:endParaRPr lang="sv-SE" sz="1400" dirty="0"/>
          </a:p>
          <a:p>
            <a:r>
              <a:rPr lang="sv-SE" sz="1400" dirty="0"/>
              <a:t>Monica Engström</a:t>
            </a:r>
            <a:br>
              <a:rPr lang="sv-SE" sz="1400" dirty="0"/>
            </a:br>
            <a:r>
              <a:rPr lang="sv-SE" sz="1400" dirty="0"/>
              <a:t>Enhetschef </a:t>
            </a:r>
            <a:br>
              <a:rPr lang="sv-SE" sz="1400" dirty="0"/>
            </a:br>
            <a:r>
              <a:rPr lang="sv-SE" sz="1400" dirty="0"/>
              <a:t>Öppenvårdsmottagningen Falköping</a:t>
            </a:r>
          </a:p>
          <a:p>
            <a:endParaRPr lang="sv-SE" sz="1400" dirty="0"/>
          </a:p>
          <a:p>
            <a:r>
              <a:rPr lang="sv-SE" sz="1400" dirty="0"/>
              <a:t>Kerstin Söderlund</a:t>
            </a:r>
            <a:br>
              <a:rPr lang="sv-SE" sz="1400" dirty="0"/>
            </a:br>
            <a:r>
              <a:rPr lang="sv-SE" sz="1400" dirty="0"/>
              <a:t>Utvecklingsledare</a:t>
            </a:r>
            <a:br>
              <a:rPr lang="sv-SE" sz="1400" dirty="0"/>
            </a:br>
            <a:r>
              <a:rPr lang="sv-SE" sz="1400" dirty="0"/>
              <a:t>Skaraborgs Kommunalförbund</a:t>
            </a:r>
          </a:p>
        </p:txBody>
      </p:sp>
    </p:spTree>
    <p:extLst>
      <p:ext uri="{BB962C8B-B14F-4D97-AF65-F5344CB8AC3E}">
        <p14:creationId xmlns:p14="http://schemas.microsoft.com/office/powerpoint/2010/main" val="202622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25D8E9C-8BB1-1FCF-733A-095AA31BD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547" y="601815"/>
            <a:ext cx="1772041" cy="24896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 cmpd="thickThin">
            <a:solidFill>
              <a:schemeClr val="accent1"/>
            </a:solidFill>
          </a:ln>
        </p:spPr>
      </p:pic>
      <p:pic>
        <p:nvPicPr>
          <p:cNvPr id="5" name="Bildobjekt 4" descr="En bild som visar text, klädsel, skärmbild, tecknad serie&#10;&#10;Automatiskt genererad beskrivning">
            <a:extLst>
              <a:ext uri="{FF2B5EF4-FFF2-40B4-BE49-F238E27FC236}">
                <a16:creationId xmlns:a16="http://schemas.microsoft.com/office/drawing/2014/main" id="{D99639A4-71ED-84CC-6C29-4C4626F82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448" y="4667049"/>
            <a:ext cx="3034317" cy="16880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34E85DE-74A3-3E99-BAEF-72723630E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2242972"/>
            <a:ext cx="1610228" cy="23720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F8CE8B5-D754-C5AD-8353-770895C6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0" y="362954"/>
            <a:ext cx="9886507" cy="1325563"/>
          </a:xfrm>
        </p:spPr>
        <p:txBody>
          <a:bodyPr/>
          <a:lstStyle/>
          <a:p>
            <a:r>
              <a:rPr lang="sv-SE" b="0" dirty="0"/>
              <a:t>I samma riktning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5C4B8E-BDBC-2835-2841-6EAADCD2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290" y="1714528"/>
            <a:ext cx="988650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000" b="1" dirty="0"/>
              <a:t>Samsjuklighetsutredningen</a:t>
            </a:r>
            <a:r>
              <a:rPr lang="sv-SE" sz="2000" dirty="0"/>
              <a:t> – integrerat, samordnat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b="1" dirty="0">
                <a:solidFill>
                  <a:srgbClr val="000000"/>
                </a:solidFill>
                <a:ea typeface="Gadugi"/>
              </a:rPr>
              <a:t>Narkotikautredningen</a:t>
            </a:r>
            <a:r>
              <a:rPr lang="sv-SE" sz="2000" dirty="0">
                <a:solidFill>
                  <a:srgbClr val="000000"/>
                </a:solidFill>
                <a:ea typeface="Gadugi"/>
              </a:rPr>
              <a:t> – skademinimering</a:t>
            </a:r>
            <a:endParaRPr lang="sv-SE" sz="2000" dirty="0">
              <a:solidFill>
                <a:srgbClr val="000000"/>
              </a:solidFill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sz="2000" b="1" dirty="0">
                <a:solidFill>
                  <a:srgbClr val="000000"/>
                </a:solidFill>
                <a:ea typeface="Gadugi"/>
              </a:rPr>
              <a:t>Socialtjänstlagen</a:t>
            </a:r>
            <a:r>
              <a:rPr lang="sv-SE" sz="2000" dirty="0">
                <a:solidFill>
                  <a:srgbClr val="000000"/>
                </a:solidFill>
                <a:ea typeface="Gadugi"/>
              </a:rPr>
              <a:t> – tillgängligt, förebyggande, </a:t>
            </a:r>
            <a:br>
              <a:rPr lang="sv-SE" sz="2000" dirty="0">
                <a:ea typeface="Gadugi" panose="020B0502040204020203" pitchFamily="34" charset="0"/>
              </a:rPr>
            </a:br>
            <a:r>
              <a:rPr lang="sv-SE" sz="2000" dirty="0">
                <a:solidFill>
                  <a:srgbClr val="000000"/>
                </a:solidFill>
                <a:ea typeface="Gadugi"/>
              </a:rPr>
              <a:t>helhetssyn, samverkan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b="1" dirty="0">
                <a:ea typeface="Gadugi"/>
              </a:rPr>
              <a:t>God och nära vård </a:t>
            </a:r>
            <a:r>
              <a:rPr lang="sv-SE" sz="2000" dirty="0">
                <a:ea typeface="Gadugi"/>
              </a:rPr>
              <a:t>– </a:t>
            </a:r>
            <a:r>
              <a:rPr lang="sv-SE" sz="2000" dirty="0">
                <a:solidFill>
                  <a:srgbClr val="171611"/>
                </a:solidFill>
                <a:ea typeface="+mn-lt"/>
                <a:cs typeface="+mn-lt"/>
              </a:rPr>
              <a:t>kontinuitet, utgångspunkt </a:t>
            </a:r>
            <a:br>
              <a:rPr lang="sv-SE" sz="2000" dirty="0">
                <a:solidFill>
                  <a:srgbClr val="171611"/>
                </a:solidFill>
                <a:ea typeface="+mn-lt"/>
                <a:cs typeface="+mn-lt"/>
              </a:rPr>
            </a:br>
            <a:r>
              <a:rPr lang="sv-SE" sz="2000" dirty="0">
                <a:solidFill>
                  <a:srgbClr val="171611"/>
                </a:solidFill>
                <a:ea typeface="+mn-lt"/>
                <a:cs typeface="+mn-lt"/>
              </a:rPr>
              <a:t>patientens behov och förutsättningar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b="1" dirty="0"/>
              <a:t>Nationell strategi för psykisk hälsa- </a:t>
            </a:r>
            <a:r>
              <a:rPr lang="sv-SE" sz="2000" dirty="0"/>
              <a:t>stärka en effektiv samverkan</a:t>
            </a:r>
            <a:endParaRPr lang="sv-SE" sz="3200" dirty="0"/>
          </a:p>
          <a:p>
            <a:pPr marL="0" indent="0">
              <a:lnSpc>
                <a:spcPct val="150000"/>
              </a:lnSpc>
              <a:buNone/>
            </a:pPr>
            <a:r>
              <a:rPr lang="sv-SE" sz="2000" b="1" dirty="0"/>
              <a:t>Nationella Riktlinjer </a:t>
            </a:r>
            <a:r>
              <a:rPr lang="sv-SE" sz="2000" dirty="0"/>
              <a:t>– integrerat</a:t>
            </a:r>
            <a:br>
              <a:rPr lang="sv-SE" sz="1800" dirty="0">
                <a:ea typeface="Gadugi" panose="020B0502040204020203" pitchFamily="34" charset="0"/>
              </a:rPr>
            </a:br>
            <a:endParaRPr lang="sv-SE" sz="1800" dirty="0">
              <a:solidFill>
                <a:srgbClr val="000000"/>
              </a:solidFill>
              <a:effectLst/>
              <a:ea typeface="Gadugi" panose="020B0502040204020203" pitchFamily="34" charset="0"/>
            </a:endParaRP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1F91CD-69A7-729D-91CA-16A89CAE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CC280F-515A-3405-8A06-F1D658DE2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639" y="2565279"/>
            <a:ext cx="1790950" cy="237205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E4B746A-A3A6-437D-45E6-7D5BBA714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2810" y="3586663"/>
            <a:ext cx="1605731" cy="235903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FF56D877-1723-E0D2-5354-D659E65D6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9361" y="1175640"/>
            <a:ext cx="2189703" cy="1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E741F13-E7C1-BE22-551F-B0C6630C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2" y="365125"/>
            <a:ext cx="9886507" cy="1325563"/>
          </a:xfrm>
        </p:spPr>
        <p:txBody>
          <a:bodyPr anchor="ctr">
            <a:normAutofit/>
          </a:bodyPr>
          <a:lstStyle/>
          <a:p>
            <a:r>
              <a:rPr lang="sv-SE" b="0"/>
              <a:t>Läge Samsjuklighetsutredningen – </a:t>
            </a:r>
            <a:br>
              <a:rPr lang="sv-SE" b="0"/>
            </a:br>
            <a:r>
              <a:rPr lang="sv-SE" b="0"/>
              <a:t>Januari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512EE-296B-8B20-FDF4-2966ACD74F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0959" y="1825625"/>
            <a:ext cx="5439172" cy="4351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4CC2C9-BB61-747C-B859-294D6C90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www.vardsamverkan.se/skaraborg/</a:t>
            </a:r>
          </a:p>
        </p:txBody>
      </p:sp>
    </p:spTree>
    <p:extLst>
      <p:ext uri="{BB962C8B-B14F-4D97-AF65-F5344CB8AC3E}">
        <p14:creationId xmlns:p14="http://schemas.microsoft.com/office/powerpoint/2010/main" val="197356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14C253-28E1-7E9E-3218-5E445BCB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0" dirty="0"/>
              <a:t>Beslut januari 2025: Delegation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EAD53A3-B9CC-6329-0A32-9E1543D7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F4D0BFE-4E6D-C340-4C5D-1D3E0AF97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2711302"/>
            <a:ext cx="3698214" cy="1977656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FBE1BCC4-A398-D64F-C36F-C912A0294104}"/>
              </a:ext>
            </a:extLst>
          </p:cNvPr>
          <p:cNvSpPr/>
          <p:nvPr/>
        </p:nvSpPr>
        <p:spPr>
          <a:xfrm>
            <a:off x="4246892" y="2851223"/>
            <a:ext cx="3698215" cy="1977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913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43DBCF-7A18-A38C-F3E0-C5C217F0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190" y="1465205"/>
            <a:ext cx="8815226" cy="4351338"/>
          </a:xfrm>
        </p:spPr>
        <p:txBody>
          <a:bodyPr/>
          <a:lstStyle/>
          <a:p>
            <a:pPr marL="0" indent="0">
              <a:buNone/>
            </a:pPr>
            <a:r>
              <a:rPr lang="sv-SE" sz="3600" dirty="0">
                <a:latin typeface="+mj-lt"/>
              </a:rPr>
              <a:t>Presentationen</a:t>
            </a:r>
            <a:endParaRPr lang="sv-SE" sz="3200" dirty="0">
              <a:latin typeface="+mj-lt"/>
            </a:endParaRPr>
          </a:p>
          <a:p>
            <a:pPr marL="0" indent="0">
              <a:buNone/>
            </a:pPr>
            <a:br>
              <a:rPr lang="sv-SE" dirty="0"/>
            </a:br>
            <a:r>
              <a:rPr lang="sv-SE" dirty="0"/>
              <a:t>I denna presentation visas </a:t>
            </a:r>
            <a:r>
              <a:rPr lang="sv-SE" i="1" dirty="0"/>
              <a:t>tre utvecklingsspår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Förslaget om integrerat arbetssätt för personer med de största behoven är </a:t>
            </a:r>
            <a:r>
              <a:rPr lang="sv-SE" i="1" dirty="0"/>
              <a:t>en del av helheten</a:t>
            </a:r>
            <a:r>
              <a:rPr lang="sv-SE" dirty="0"/>
              <a:t>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4BDAB9D-AE3A-63F4-E9A3-B150EA32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2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95F643-9090-84F2-89B8-CE8CCBAE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99" y="506761"/>
            <a:ext cx="10409634" cy="1325563"/>
          </a:xfrm>
        </p:spPr>
        <p:txBody>
          <a:bodyPr>
            <a:normAutofit/>
          </a:bodyPr>
          <a:lstStyle/>
          <a:p>
            <a:r>
              <a:rPr lang="sv-SE" sz="3200" b="0" dirty="0"/>
              <a:t>Olika former av samverkan för att möta olika behov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E00C52F5-5B40-3058-A244-A9CB0368B95F}"/>
              </a:ext>
            </a:extLst>
          </p:cNvPr>
          <p:cNvGrpSpPr/>
          <p:nvPr/>
        </p:nvGrpSpPr>
        <p:grpSpPr>
          <a:xfrm>
            <a:off x="3561707" y="1638747"/>
            <a:ext cx="5068585" cy="4712492"/>
            <a:chOff x="1726058" y="1780381"/>
            <a:chExt cx="5068585" cy="4712492"/>
          </a:xfrm>
        </p:grpSpPr>
        <p:sp>
          <p:nvSpPr>
            <p:cNvPr id="5" name="Likbent triangel 4">
              <a:extLst>
                <a:ext uri="{FF2B5EF4-FFF2-40B4-BE49-F238E27FC236}">
                  <a16:creationId xmlns:a16="http://schemas.microsoft.com/office/drawing/2014/main" id="{20E1F0A1-FBAE-445F-4566-19921E7E0E62}"/>
                </a:ext>
              </a:extLst>
            </p:cNvPr>
            <p:cNvSpPr/>
            <p:nvPr/>
          </p:nvSpPr>
          <p:spPr>
            <a:xfrm>
              <a:off x="1726058" y="1780381"/>
              <a:ext cx="5068585" cy="4712492"/>
            </a:xfrm>
            <a:prstGeom prst="triangle">
              <a:avLst/>
            </a:prstGeom>
            <a:gradFill>
              <a:gsLst>
                <a:gs pos="59000">
                  <a:schemeClr val="accent2">
                    <a:lumMod val="60000"/>
                    <a:lumOff val="40000"/>
                  </a:schemeClr>
                </a:gs>
                <a:gs pos="28000">
                  <a:schemeClr val="accent3">
                    <a:lumMod val="75000"/>
                  </a:schemeClr>
                </a:gs>
                <a:gs pos="82000">
                  <a:schemeClr val="accent4">
                    <a:lumMod val="75000"/>
                  </a:schemeClr>
                </a:gs>
                <a:gs pos="100000">
                  <a:schemeClr val="accent5"/>
                </a:gs>
                <a:gs pos="35000">
                  <a:schemeClr val="accent1">
                    <a:lumMod val="105000"/>
                    <a:satMod val="103000"/>
                    <a:tint val="73000"/>
                  </a:schemeClr>
                </a:gs>
              </a:gsLst>
              <a:lin ang="5400000" scaled="0"/>
            </a:gra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000" b="1" dirty="0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602B768-B1BA-614D-5451-F6C3FB7FCD1F}"/>
                </a:ext>
              </a:extLst>
            </p:cNvPr>
            <p:cNvSpPr txBox="1"/>
            <p:nvPr/>
          </p:nvSpPr>
          <p:spPr>
            <a:xfrm>
              <a:off x="2750571" y="2119469"/>
              <a:ext cx="3284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br>
                <a:rPr lang="sv-SE" sz="1600" dirty="0"/>
              </a:br>
              <a:r>
                <a:rPr lang="sv-SE" sz="1600" dirty="0"/>
                <a:t>Komplex problematik</a:t>
              </a:r>
              <a:br>
                <a:rPr lang="sv-SE" sz="1600" dirty="0"/>
              </a:br>
              <a:r>
                <a:rPr lang="sv-SE" sz="1600" dirty="0"/>
                <a:t>och stora behov av samordning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9E8E8745-158E-D4A3-C255-057BA312E355}"/>
                </a:ext>
              </a:extLst>
            </p:cNvPr>
            <p:cNvSpPr txBox="1"/>
            <p:nvPr/>
          </p:nvSpPr>
          <p:spPr>
            <a:xfrm>
              <a:off x="2700819" y="3650152"/>
              <a:ext cx="3284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/>
                <a:t>Komplex problematik</a:t>
              </a:r>
            </a:p>
            <a:p>
              <a:pPr algn="ctr"/>
              <a:r>
                <a:rPr lang="sv-SE" sz="1600" dirty="0"/>
                <a:t>Behov av konsultation</a:t>
              </a:r>
              <a:br>
                <a:rPr lang="sv-SE" sz="1600" dirty="0"/>
              </a:br>
              <a:r>
                <a:rPr lang="sv-SE" sz="1600" dirty="0"/>
                <a:t>Behov av samordning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649D622E-CA76-35B8-2308-247C84D74A75}"/>
                </a:ext>
              </a:extLst>
            </p:cNvPr>
            <p:cNvSpPr txBox="1"/>
            <p:nvPr/>
          </p:nvSpPr>
          <p:spPr>
            <a:xfrm>
              <a:off x="2700819" y="5431463"/>
              <a:ext cx="3284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/>
                <a:t>Behov av samordning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79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5454D74-0B31-7FF9-5BC8-237AD5A2B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33608"/>
              </p:ext>
            </p:extLst>
          </p:nvPr>
        </p:nvGraphicFramePr>
        <p:xfrm>
          <a:off x="1034265" y="1047966"/>
          <a:ext cx="11157735" cy="5629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152">
                  <a:extLst>
                    <a:ext uri="{9D8B030D-6E8A-4147-A177-3AD203B41FA5}">
                      <a16:colId xmlns:a16="http://schemas.microsoft.com/office/drawing/2014/main" val="1362439214"/>
                    </a:ext>
                  </a:extLst>
                </a:gridCol>
                <a:gridCol w="5289852">
                  <a:extLst>
                    <a:ext uri="{9D8B030D-6E8A-4147-A177-3AD203B41FA5}">
                      <a16:colId xmlns:a16="http://schemas.microsoft.com/office/drawing/2014/main" val="1106589559"/>
                    </a:ext>
                  </a:extLst>
                </a:gridCol>
                <a:gridCol w="5172731">
                  <a:extLst>
                    <a:ext uri="{9D8B030D-6E8A-4147-A177-3AD203B41FA5}">
                      <a16:colId xmlns:a16="http://schemas.microsoft.com/office/drawing/2014/main" val="1118208978"/>
                    </a:ext>
                  </a:extLst>
                </a:gridCol>
              </a:tblGrid>
              <a:tr h="540108">
                <a:tc>
                  <a:txBody>
                    <a:bodyPr/>
                    <a:lstStyle/>
                    <a:p>
                      <a:r>
                        <a:rPr lang="sv-SE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Att behandlings av skadligt bruk och beroende ges samordnat med behandling av andra psykiatriska tillstånd</a:t>
                      </a: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/>
                        <a:t>Kommunikation</a:t>
                      </a:r>
                      <a:r>
                        <a:rPr lang="sv-SE" sz="1600" dirty="0"/>
                        <a:t>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Behov av förtydligande 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(Utförare: Projektet)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/>
                        <a:t>Konsultation</a:t>
                      </a:r>
                      <a:br>
                        <a:rPr lang="sv-SE" sz="1600" b="1" dirty="0"/>
                      </a:br>
                      <a:r>
                        <a:rPr lang="sv-SE" sz="1600" dirty="0"/>
                        <a:t>Treparter som arena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(Utförare: VPMB)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dirty="0"/>
                        <a:t>Integrerat arbetssätt</a:t>
                      </a:r>
                      <a:br>
                        <a:rPr lang="sv-SE" sz="1600" dirty="0"/>
                      </a:br>
                      <a:r>
                        <a:rPr lang="sv-SE" sz="1600" dirty="0"/>
                        <a:t>(Utförare: Projektet)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För boende pågår ett arbete i kommunerna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Sysselsättning blir också ett arbete för kommunerna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4574335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Integrerade verksamheter / arbeta under samma tak</a:t>
                      </a: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17486"/>
                  </a:ext>
                </a:extLst>
              </a:tr>
              <a:tr h="762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Anpassa insatser och tillgänglighet till målgruppens förutsättningar </a:t>
                      </a: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0502"/>
                  </a:ext>
                </a:extLst>
              </a:tr>
              <a:tr h="317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Boende och boendestöd</a:t>
                      </a:r>
                      <a:b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13515"/>
                  </a:ext>
                </a:extLst>
              </a:tr>
              <a:tr h="317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Sysselsättning</a:t>
                      </a:r>
                      <a:br>
                        <a:rPr lang="sv-SE" sz="1400" dirty="0"/>
                      </a:b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695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Kommunikations- och konsultationsvägar, </a:t>
                      </a:r>
                      <a:r>
                        <a:rPr lang="sv-SE" sz="1400" dirty="0"/>
                        <a:t>vägar att lätt nå varandra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857146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Tid och insatser som görs på behandlingshem bör tas tillvara gemensamt</a:t>
                      </a: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359592"/>
                  </a:ext>
                </a:extLst>
              </a:tr>
              <a:tr h="317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Funktionen case manager /vård- och stödsamordnare</a:t>
                      </a:r>
                      <a:b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991441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Samarbete och bättre stöd till närstående</a:t>
                      </a: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39136"/>
                  </a:ext>
                </a:extLst>
              </a:tr>
              <a:tr h="540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effectLst/>
                        </a:rPr>
                        <a:t>Närmare samarbete brukarföreträdare</a:t>
                      </a:r>
                      <a:endParaRPr lang="sv-SE" sz="1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29515"/>
                  </a:ext>
                </a:extLst>
              </a:tr>
            </a:tbl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005A217A-9C9F-A4D0-083B-A836E6E8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727" y="334304"/>
            <a:ext cx="9886507" cy="713662"/>
          </a:xfrm>
        </p:spPr>
        <p:txBody>
          <a:bodyPr>
            <a:normAutofit/>
          </a:bodyPr>
          <a:lstStyle/>
          <a:p>
            <a:r>
              <a:rPr lang="sv-SE" sz="3200" b="0" dirty="0"/>
              <a:t>Behovsanalys 						      Plan</a:t>
            </a:r>
          </a:p>
        </p:txBody>
      </p: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6E31EF2F-877E-74CA-AF08-C25380345197}"/>
              </a:ext>
            </a:extLst>
          </p:cNvPr>
          <p:cNvSpPr/>
          <p:nvPr/>
        </p:nvSpPr>
        <p:spPr>
          <a:xfrm>
            <a:off x="6811766" y="1037690"/>
            <a:ext cx="914400" cy="5639801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E37213B8-8AAE-EBDD-0934-FFF528E2CCD3}"/>
              </a:ext>
            </a:extLst>
          </p:cNvPr>
          <p:cNvSpPr/>
          <p:nvPr/>
        </p:nvSpPr>
        <p:spPr>
          <a:xfrm>
            <a:off x="7807704" y="1246011"/>
            <a:ext cx="3689203" cy="3917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79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Platshållare för innehåll 4">
            <a:extLst>
              <a:ext uri="{FF2B5EF4-FFF2-40B4-BE49-F238E27FC236}">
                <a16:creationId xmlns:a16="http://schemas.microsoft.com/office/drawing/2014/main" id="{0021AFB4-EA77-E9B8-65DD-5F40A336B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85606"/>
              </p:ext>
            </p:extLst>
          </p:nvPr>
        </p:nvGraphicFramePr>
        <p:xfrm>
          <a:off x="2963468" y="2117967"/>
          <a:ext cx="7362055" cy="34073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7362055">
                  <a:extLst>
                    <a:ext uri="{9D8B030D-6E8A-4147-A177-3AD203B41FA5}">
                      <a16:colId xmlns:a16="http://schemas.microsoft.com/office/drawing/2014/main" val="748116409"/>
                    </a:ext>
                  </a:extLst>
                </a:gridCol>
              </a:tblGrid>
              <a:tr h="340734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gradFill flip="none" rotWithShape="1">
                      <a:gsLst>
                        <a:gs pos="18000">
                          <a:srgbClr val="FF0000">
                            <a:lumMod val="85000"/>
                            <a:lumOff val="15000"/>
                            <a:alpha val="79000"/>
                          </a:srgbClr>
                        </a:gs>
                        <a:gs pos="64000">
                          <a:schemeClr val="accent1">
                            <a:lumMod val="36000"/>
                            <a:lumOff val="64000"/>
                          </a:schemeClr>
                        </a:gs>
                        <a:gs pos="33000">
                          <a:schemeClr val="accent1">
                            <a:lumMod val="45000"/>
                            <a:lumOff val="55000"/>
                          </a:schemeClr>
                        </a:gs>
                        <a:gs pos="59000">
                          <a:schemeClr val="accent1">
                            <a:alpha val="94000"/>
                            <a:lumMod val="43000"/>
                            <a:lumOff val="57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079875"/>
                  </a:ext>
                </a:extLst>
              </a:tr>
            </a:tbl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AB7665E-2FC5-E127-EED0-B4276613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978" y="472373"/>
            <a:ext cx="10931702" cy="1325563"/>
          </a:xfrm>
        </p:spPr>
        <p:txBody>
          <a:bodyPr>
            <a:normAutofit/>
          </a:bodyPr>
          <a:lstStyle/>
          <a:p>
            <a:r>
              <a:rPr lang="sv-SE" sz="3200" b="0" dirty="0"/>
              <a:t>Anpassa och nå samsyn om behov och möjligheter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CE5C03-7133-EFC1-79F2-7A38F2C6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www.vardsamverkan.se/skaraborg/</a:t>
            </a:r>
            <a:endParaRPr lang="sv-SE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71F205B-1927-FC82-4B68-4228800EE1E4}"/>
              </a:ext>
            </a:extLst>
          </p:cNvPr>
          <p:cNvGrpSpPr/>
          <p:nvPr/>
        </p:nvGrpSpPr>
        <p:grpSpPr>
          <a:xfrm>
            <a:off x="1950895" y="1950558"/>
            <a:ext cx="8281933" cy="4217813"/>
            <a:chOff x="1290746" y="1741569"/>
            <a:chExt cx="8281933" cy="4217813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445FA3B7-B69D-734A-1A3D-48A981C6E72E}"/>
                </a:ext>
              </a:extLst>
            </p:cNvPr>
            <p:cNvGrpSpPr/>
            <p:nvPr/>
          </p:nvGrpSpPr>
          <p:grpSpPr>
            <a:xfrm>
              <a:off x="1290746" y="1741569"/>
              <a:ext cx="1004132" cy="3559756"/>
              <a:chOff x="1290746" y="1741569"/>
              <a:chExt cx="1004132" cy="3559756"/>
            </a:xfrm>
          </p:grpSpPr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447508D3-BBE1-A8E9-046D-7F7A472C54D8}"/>
                  </a:ext>
                </a:extLst>
              </p:cNvPr>
              <p:cNvSpPr txBox="1"/>
              <p:nvPr/>
            </p:nvSpPr>
            <p:spPr>
              <a:xfrm>
                <a:off x="1959172" y="4778105"/>
                <a:ext cx="335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b="1" dirty="0"/>
                  <a:t>-</a:t>
                </a:r>
              </a:p>
            </p:txBody>
          </p:sp>
          <p:grpSp>
            <p:nvGrpSpPr>
              <p:cNvPr id="13" name="Grupp 12">
                <a:extLst>
                  <a:ext uri="{FF2B5EF4-FFF2-40B4-BE49-F238E27FC236}">
                    <a16:creationId xmlns:a16="http://schemas.microsoft.com/office/drawing/2014/main" id="{AC5A56BF-1DD3-40AD-6B75-552CCF51D9F9}"/>
                  </a:ext>
                </a:extLst>
              </p:cNvPr>
              <p:cNvGrpSpPr/>
              <p:nvPr/>
            </p:nvGrpSpPr>
            <p:grpSpPr>
              <a:xfrm>
                <a:off x="1290746" y="2103557"/>
                <a:ext cx="836280" cy="2817596"/>
                <a:chOff x="1290746" y="2103557"/>
                <a:chExt cx="836280" cy="2817596"/>
              </a:xfrm>
            </p:grpSpPr>
            <p:cxnSp>
              <p:nvCxnSpPr>
                <p:cNvPr id="15" name="Rak pilkoppling 14">
                  <a:extLst>
                    <a:ext uri="{FF2B5EF4-FFF2-40B4-BE49-F238E27FC236}">
                      <a16:creationId xmlns:a16="http://schemas.microsoft.com/office/drawing/2014/main" id="{D3B59216-ED3E-3866-7850-A4A407730C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27026" y="2103557"/>
                  <a:ext cx="0" cy="281759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ruta 15">
                  <a:extLst>
                    <a:ext uri="{FF2B5EF4-FFF2-40B4-BE49-F238E27FC236}">
                      <a16:creationId xmlns:a16="http://schemas.microsoft.com/office/drawing/2014/main" id="{E51A06EC-9A47-B992-FBEB-DF009C91BEBA}"/>
                    </a:ext>
                  </a:extLst>
                </p:cNvPr>
                <p:cNvSpPr txBox="1"/>
                <p:nvPr/>
              </p:nvSpPr>
              <p:spPr>
                <a:xfrm>
                  <a:off x="1290746" y="3129618"/>
                  <a:ext cx="827838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/>
                  <a:r>
                    <a:rPr lang="sv-SE" sz="1400" dirty="0">
                      <a:solidFill>
                        <a:prstClr val="black"/>
                      </a:solidFill>
                      <a:latin typeface="Calibri" panose="020F0502020204030204"/>
                    </a:rPr>
                    <a:t>Kognitiv förmåga</a:t>
                  </a:r>
                </a:p>
                <a:p>
                  <a:pPr defTabSz="685800"/>
                  <a:r>
                    <a:rPr lang="sv-SE" sz="1400" dirty="0">
                      <a:solidFill>
                        <a:prstClr val="black"/>
                      </a:solidFill>
                      <a:latin typeface="Calibri" panose="020F0502020204030204"/>
                    </a:rPr>
                    <a:t>Social stabilitet</a:t>
                  </a:r>
                </a:p>
                <a:p>
                  <a:pPr defTabSz="685800"/>
                  <a:r>
                    <a:rPr lang="sv-SE" sz="1400" dirty="0">
                      <a:solidFill>
                        <a:prstClr val="black"/>
                      </a:solidFill>
                      <a:latin typeface="Calibri" panose="020F0502020204030204"/>
                    </a:rPr>
                    <a:t>Hälsa</a:t>
                  </a:r>
                </a:p>
              </p:txBody>
            </p:sp>
          </p:grp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4A459552-31D7-C490-1A82-2E9B2DE9D3C3}"/>
                  </a:ext>
                </a:extLst>
              </p:cNvPr>
              <p:cNvSpPr txBox="1"/>
              <p:nvPr/>
            </p:nvSpPr>
            <p:spPr>
              <a:xfrm>
                <a:off x="1955962" y="1741569"/>
                <a:ext cx="274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2400" b="1" dirty="0">
                    <a:solidFill>
                      <a:prstClr val="black"/>
                    </a:solidFill>
                    <a:latin typeface="Calibri" panose="020F0502020204030204"/>
                  </a:rPr>
                  <a:t>+</a:t>
                </a:r>
              </a:p>
            </p:txBody>
          </p:sp>
        </p:grp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79FC5E67-1A98-1A6B-A7A9-8623DDB46A2F}"/>
                </a:ext>
              </a:extLst>
            </p:cNvPr>
            <p:cNvGrpSpPr/>
            <p:nvPr/>
          </p:nvGrpSpPr>
          <p:grpSpPr>
            <a:xfrm>
              <a:off x="2573725" y="5291113"/>
              <a:ext cx="6998954" cy="668269"/>
              <a:chOff x="2573725" y="5291113"/>
              <a:chExt cx="6998954" cy="668269"/>
            </a:xfrm>
          </p:grpSpPr>
          <p:cxnSp>
            <p:nvCxnSpPr>
              <p:cNvPr id="8" name="Rak pilkoppling 7">
                <a:extLst>
                  <a:ext uri="{FF2B5EF4-FFF2-40B4-BE49-F238E27FC236}">
                    <a16:creationId xmlns:a16="http://schemas.microsoft.com/office/drawing/2014/main" id="{3ABCDBD6-0A16-3088-E1F6-28DF97B9C4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3725" y="5419887"/>
                <a:ext cx="6998954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ruta 8">
                <a:extLst>
                  <a:ext uri="{FF2B5EF4-FFF2-40B4-BE49-F238E27FC236}">
                    <a16:creationId xmlns:a16="http://schemas.microsoft.com/office/drawing/2014/main" id="{3E870AC5-A14B-C127-0E9B-86E0855D99D4}"/>
                  </a:ext>
                </a:extLst>
              </p:cNvPr>
              <p:cNvSpPr txBox="1"/>
              <p:nvPr/>
            </p:nvSpPr>
            <p:spPr>
              <a:xfrm>
                <a:off x="2684986" y="5436162"/>
                <a:ext cx="1129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1400" dirty="0">
                    <a:solidFill>
                      <a:prstClr val="black"/>
                    </a:solidFill>
                    <a:latin typeface="Calibri" panose="020F0502020204030204"/>
                  </a:rPr>
                  <a:t>Vård och yttre stöd</a:t>
                </a:r>
              </a:p>
            </p:txBody>
          </p:sp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19FBC85A-E89F-6E82-6B41-68D640810FF0}"/>
                  </a:ext>
                </a:extLst>
              </p:cNvPr>
              <p:cNvSpPr txBox="1"/>
              <p:nvPr/>
            </p:nvSpPr>
            <p:spPr>
              <a:xfrm>
                <a:off x="8250249" y="5419887"/>
                <a:ext cx="1322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1400" dirty="0">
                    <a:solidFill>
                      <a:prstClr val="black"/>
                    </a:solidFill>
                    <a:latin typeface="Calibri" panose="020F0502020204030204"/>
                  </a:rPr>
                  <a:t>Inre processer inre förändring</a:t>
                </a:r>
              </a:p>
            </p:txBody>
          </p: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509AA8A4-3316-A115-F66A-E0794AD0DAB9}"/>
                  </a:ext>
                </a:extLst>
              </p:cNvPr>
              <p:cNvSpPr txBox="1"/>
              <p:nvPr/>
            </p:nvSpPr>
            <p:spPr>
              <a:xfrm>
                <a:off x="5376693" y="5291113"/>
                <a:ext cx="160244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endParaRPr lang="sv-SE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/>
                <a:r>
                  <a:rPr lang="sv-SE" sz="1350" dirty="0">
                    <a:solidFill>
                      <a:prstClr val="black"/>
                    </a:solidFill>
                    <a:latin typeface="Calibri" panose="020F0502020204030204"/>
                  </a:rPr>
                  <a:t>Fokus på</a:t>
                </a:r>
              </a:p>
            </p:txBody>
          </p:sp>
        </p:grpSp>
      </p:grpSp>
      <p:sp>
        <p:nvSpPr>
          <p:cNvPr id="20" name="textruta 19">
            <a:extLst>
              <a:ext uri="{FF2B5EF4-FFF2-40B4-BE49-F238E27FC236}">
                <a16:creationId xmlns:a16="http://schemas.microsoft.com/office/drawing/2014/main" id="{B196F912-B291-D27F-6DE9-FE51EEF8BCB2}"/>
              </a:ext>
            </a:extLst>
          </p:cNvPr>
          <p:cNvSpPr txBox="1"/>
          <p:nvPr/>
        </p:nvSpPr>
        <p:spPr>
          <a:xfrm>
            <a:off x="4733998" y="3021421"/>
            <a:ext cx="13028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Psykosocialt stöd: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Boende syssel-sättning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stöd i vardagen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Motivation till förändring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1E2A659-509D-C559-F31F-2878D427BD30}"/>
              </a:ext>
            </a:extLst>
          </p:cNvPr>
          <p:cNvSpPr txBox="1"/>
          <p:nvPr/>
        </p:nvSpPr>
        <p:spPr>
          <a:xfrm>
            <a:off x="6337412" y="2554707"/>
            <a:ext cx="144922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Psykosocial behandling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Återfalls-prevention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Psykiatrisk/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medicinsk behandling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Substitutions-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behandling</a:t>
            </a:r>
          </a:p>
          <a:p>
            <a:pPr defTabSz="685800"/>
            <a:endParaRPr lang="sv-SE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D03CD15-7A32-BE11-44A1-8B585FBAF36E}"/>
              </a:ext>
            </a:extLst>
          </p:cNvPr>
          <p:cNvSpPr txBox="1"/>
          <p:nvPr/>
        </p:nvSpPr>
        <p:spPr>
          <a:xfrm>
            <a:off x="7848373" y="2384500"/>
            <a:ext cx="1061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Psyko-terapi: beteende-förändring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D8B0C0ED-D3FA-18ED-0101-B3267A2A4362}"/>
              </a:ext>
            </a:extLst>
          </p:cNvPr>
          <p:cNvSpPr txBox="1"/>
          <p:nvPr/>
        </p:nvSpPr>
        <p:spPr>
          <a:xfrm>
            <a:off x="9040653" y="2181390"/>
            <a:ext cx="1061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Psyko-terapi: reflektion och insikt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DAF1B0E-5A2A-5912-118E-7449BCFCB383}"/>
              </a:ext>
            </a:extLst>
          </p:cNvPr>
          <p:cNvSpPr txBox="1"/>
          <p:nvPr/>
        </p:nvSpPr>
        <p:spPr>
          <a:xfrm>
            <a:off x="3222139" y="3889556"/>
            <a:ext cx="1326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Sjukvård</a:t>
            </a:r>
            <a:br>
              <a:rPr lang="sv-SE" sz="1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Medicinering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Omvårdnad</a:t>
            </a:r>
          </a:p>
          <a:p>
            <a:pPr defTabSz="685800"/>
            <a:r>
              <a:rPr lang="sv-SE" sz="1400" dirty="0">
                <a:solidFill>
                  <a:prstClr val="black"/>
                </a:solidFill>
                <a:latin typeface="Calibri" panose="020F0502020204030204"/>
              </a:rPr>
              <a:t>Tak över huvudet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FE24785-9129-FF51-008A-2346CEA7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398" y="3429000"/>
            <a:ext cx="583256" cy="58325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FDD8550-682A-ECA5-AC1D-546F4B044955}"/>
              </a:ext>
            </a:extLst>
          </p:cNvPr>
          <p:cNvSpPr txBox="1"/>
          <p:nvPr/>
        </p:nvSpPr>
        <p:spPr>
          <a:xfrm rot="16200000">
            <a:off x="5886168" y="5179783"/>
            <a:ext cx="369332" cy="2673667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sv-SE" sz="1200" dirty="0"/>
              <a:t>Bild: Sven-Eric Alborn</a:t>
            </a:r>
          </a:p>
        </p:txBody>
      </p:sp>
    </p:spTree>
    <p:extLst>
      <p:ext uri="{BB962C8B-B14F-4D97-AF65-F5344CB8AC3E}">
        <p14:creationId xmlns:p14="http://schemas.microsoft.com/office/powerpoint/2010/main" val="323496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ÅRDSAMVERKAN SKARABO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3687"/>
      </a:accent1>
      <a:accent2>
        <a:srgbClr val="4665D4"/>
      </a:accent2>
      <a:accent3>
        <a:srgbClr val="D4765B"/>
      </a:accent3>
      <a:accent4>
        <a:srgbClr val="85D431"/>
      </a:accent4>
      <a:accent5>
        <a:srgbClr val="588726"/>
      </a:accent5>
      <a:accent6>
        <a:srgbClr val="FFFFFF"/>
      </a:accent6>
      <a:hlink>
        <a:srgbClr val="0563C1"/>
      </a:hlink>
      <a:folHlink>
        <a:srgbClr val="954F72"/>
      </a:folHlink>
    </a:clrScheme>
    <a:fontScheme name="VÅRDSAMVERKAN 1">
      <a:majorFont>
        <a:latin typeface="Tahoma"/>
        <a:ea typeface=""/>
        <a:cs typeface=""/>
      </a:majorFont>
      <a:minorFont>
        <a:latin typeface="Gadug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samverkan Skaraborg PPT MALL.pptx" id="{D268C8DB-7C6A-4DF7-B8E6-0CBB37550C05}" vid="{5A9C8D18-C79A-416D-85DF-5FC9E67273E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GR Dokument SKAS" ma:contentTypeID="0x01010006EBECDF67F89F4D8BC5FAF3B8FA559B0500927527BC8DE7D64089C0648908E9FC4C" ma:contentTypeVersion="82" ma:contentTypeDescription="" ma:contentTypeScope="" ma:versionID="9d780de6f4535ff2276a28252ffc0d34">
  <xsd:schema xmlns:xsd="http://www.w3.org/2001/XMLSchema" xmlns:xs="http://www.w3.org/2001/XMLSchema" xmlns:p="http://schemas.microsoft.com/office/2006/metadata/properties" xmlns:ns1="http://schemas.microsoft.com/sharepoint/v3" xmlns:ns2="597d7713-8a3d-4bd2-ae30-edced55b2c1b" xmlns:ns3="bf4df642-0f8e-4344-8cbb-df4a16cf5d2c" xmlns:ns6="4552c23f-a756-462f-8287-3ff35245ed68" xmlns:ns7="47fccc0e-93d5-4691-a204-9857f52d76bd" targetNamespace="http://schemas.microsoft.com/office/2006/metadata/properties" ma:root="true" ma:fieldsID="81c1e34ae0a93d791ebcda08ec54d517" ns1:_="" ns2:_="" ns3:_="" ns6:_="" ns7:_="">
    <xsd:import namespace="http://schemas.microsoft.com/sharepoint/v3"/>
    <xsd:import namespace="597d7713-8a3d-4bd2-ae30-edced55b2c1b"/>
    <xsd:import namespace="bf4df642-0f8e-4344-8cbb-df4a16cf5d2c"/>
    <xsd:import namespace="4552c23f-a756-462f-8287-3ff35245ed68"/>
    <xsd:import namespace="47fccc0e-93d5-4691-a204-9857f52d76bd"/>
    <xsd:element name="properties">
      <xsd:complexType>
        <xsd:sequence>
          <xsd:element name="documentManagement">
            <xsd:complexType>
              <xsd:all>
                <xsd:element ref="ns2:VGR_EgenAmnesindelning" minOccurs="0"/>
                <xsd:element ref="ns2:VGR_DokBeskrivning" minOccurs="0"/>
                <xsd:element ref="ns2:VGR_TillgangligFran" minOccurs="0"/>
                <xsd:element ref="ns2:VGR_TillgangligTill" minOccurs="0"/>
                <xsd:element ref="ns2:VGR_AtkomstRatt" minOccurs="0"/>
                <xsd:element ref="ns2:VGR_Sekretess" minOccurs="0"/>
                <xsd:element ref="ns2:VGR_PubliceratAv" minOccurs="0"/>
                <xsd:element ref="ns2:VGR_PubliceratDatum" minOccurs="0"/>
                <xsd:element ref="ns2:VGR_DokStatus" minOccurs="0"/>
                <xsd:element ref="ns2:VGR_DokStatusMessage" minOccurs="0"/>
                <xsd:element ref="ns2:i1597c54c9084fe5ae9163fac681e86b" minOccurs="0"/>
                <xsd:element ref="ns2:m534ae9efef34a1ab5a1291502fec5e5" minOccurs="0"/>
                <xsd:element ref="ns3:TaxCatchAll" minOccurs="0"/>
                <xsd:element ref="ns2:a7144f27c6ef407e8fb4465121afbe2b" minOccurs="0"/>
                <xsd:element ref="ns2:VGR_DokItemId" minOccurs="0"/>
                <xsd:element ref="ns2:VGR_MellanarkivId" minOccurs="0"/>
                <xsd:element ref="ns2:VGR_MellanarkivUrl" minOccurs="0"/>
                <xsd:element ref="ns2:VGR_MellanarkivWebbUrl" minOccurs="0"/>
                <xsd:element ref="ns2:VGR_ArkivDatum" minOccurs="0"/>
                <xsd:element ref="ns2:VGR_Gallras" minOccurs="0"/>
                <xsd:element ref="ns2:ec6953a5eee3424faece5c2353cf0721" minOccurs="0"/>
                <xsd:element ref="ns3:TaxCatchAllLabel" minOccurs="0"/>
                <xsd:element ref="ns3:TaxKeywordTaxHTField" minOccurs="0"/>
                <xsd:element ref="ns6:oab19bca26ba4ad4b4d60c785a0f7572" minOccurs="0"/>
                <xsd:element ref="ns3:_dlc_DocIdPersistId" minOccurs="0"/>
                <xsd:element ref="ns3:_dlc_DocId" minOccurs="0"/>
                <xsd:element ref="ns3:_dlc_DocIdUrl" minOccurs="0"/>
                <xsd:element ref="ns1:ComplianceAssetId" minOccurs="0"/>
                <xsd:element ref="ns7:Kategori" minOccurs="0"/>
                <xsd:element ref="ns1:_CommentCount" minOccurs="0"/>
                <xsd:element ref="ns1:_LikeCount" minOccurs="0"/>
                <xsd:element ref="ns7:MediaServiceMetadata" minOccurs="0"/>
                <xsd:element ref="ns7:MediaServiceFastMetadata" minOccurs="0"/>
                <xsd:element ref="ns7:MediaServiceObjectDetectorVersions" minOccurs="0"/>
                <xsd:element ref="ns7:MediaServiceSearchProperties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plianceAssetId" ma:index="46" nillable="true" ma:displayName="Efterlevnadstillgångs-ID" ma:hidden="true" ma:internalName="ComplianceAssetId" ma:readOnly="true">
      <xsd:simpleType>
        <xsd:restriction base="dms:Text"/>
      </xsd:simpleType>
    </xsd:element>
    <xsd:element name="_CommentCount" ma:index="48" nillable="true" ma:displayName="Antal kommentarer" ma:hidden="true" ma:list="Docs" ma:internalName="_CommentCount" ma:readOnly="true" ma:showField="CommentCount">
      <xsd:simpleType>
        <xsd:restriction base="dms:Lookup"/>
      </xsd:simpleType>
    </xsd:element>
    <xsd:element name="_LikeCount" ma:index="49" nillable="true" ma:displayName="Antal som gillar" ma:hidden="true" ma:list="Docs" ma:internalName="_LikeCount" ma:readOnly="true" ma:showField="LikeCount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d7713-8a3d-4bd2-ae30-edced55b2c1b" elementFormDefault="qualified">
    <xsd:import namespace="http://schemas.microsoft.com/office/2006/documentManagement/types"/>
    <xsd:import namespace="http://schemas.microsoft.com/office/infopath/2007/PartnerControls"/>
    <xsd:element name="VGR_EgenAmnesindelning" ma:index="5" nillable="true" ma:displayName="Egen ämnesindelning" ma:description="Används för att samla upprättade handlingar utifrån egna ämnesindelningar. Flera ämnen separeras med kommatecken. Används vid publicering på webben." ma:hidden="true" ma:internalName="VGR_EgenAmnesindelning">
      <xsd:simpleType>
        <xsd:restriction base="dms:Text">
          <xsd:maxLength value="255"/>
        </xsd:restriction>
      </xsd:simpleType>
    </xsd:element>
    <xsd:element name="VGR_DokBeskrivning" ma:index="7" nillable="true" ma:displayName="Dokumentbeskrivning" ma:description="Kort beskrivning av innehållet i handlingen." ma:internalName="VGR_DokBeskrivning">
      <xsd:simpleType>
        <xsd:restriction base="dms:Note">
          <xsd:maxLength value="255"/>
        </xsd:restriction>
      </xsd:simpleType>
    </xsd:element>
    <xsd:element name="VGR_TillgangligFran" ma:index="8" nillable="true" ma:displayName="Tillgänglig från" ma:description="Tidpunkt när den upprättade handlingen blir publik och därmed nås från söktjänster och eventuella websidor." ma:format="DateTime" ma:hidden="true" ma:internalName="VGR_TillgangligFran" ma:readOnly="true">
      <xsd:simpleType>
        <xsd:restriction base="dms:DateTime"/>
      </xsd:simpleType>
    </xsd:element>
    <xsd:element name="VGR_TillgangligTill" ma:index="9" nillable="true" ma:displayName="Tillgänglig till" ma:description="Tidpunkt när den upprättade handlingen inte längre är publik och inte längre nås från söktjänster och eventuella websidor." ma:format="DateTime" ma:hidden="true" ma:internalName="VGR_TillgangligTill" ma:readOnly="true">
      <xsd:simpleType>
        <xsd:restriction base="dms:DateTime"/>
      </xsd:simpleType>
    </xsd:element>
    <xsd:element name="VGR_AtkomstRatt" ma:index="10" nillable="true" ma:displayName="Åtkomsträtt (värde)" ma:default="0" ma:description="Vilken spridning den upprättade handlingen ska ha. Vilka som ska kunna komma åt handlingen från mellanarkivet, söktjänster och eventuella websidor." ma:format="Dropdown" ma:hidden="true" ma:internalName="VGR_AtkomstRatt" ma:readOnly="true">
      <xsd:simpleType>
        <xsd:restriction base="dms:Choice">
          <xsd:enumeration value="0"/>
          <xsd:enumeration value="1"/>
          <xsd:enumeration value="2"/>
          <xsd:enumeration value="3"/>
          <xsd:enumeration value="4"/>
        </xsd:restriction>
      </xsd:simpleType>
    </xsd:element>
    <xsd:element name="VGR_Sekretess" ma:index="11" nillable="true" ma:displayName="Skyddskod" ma:default="Allmän handling - Offentlig" ma:description="Skyddsbehov av informationen i den upprättade handlingen. Vid sekretess eller känsliga personuppgifter ska detta anges." ma:format="Dropdown" ma:hidden="true" ma:internalName="VGR_Sekretess" ma:readOnly="true">
      <xsd:simpleType>
        <xsd:restriction base="dms:Choice">
          <xsd:enumeration value="Allmän handling - Offentlig"/>
          <xsd:enumeration value="Sekretess - Allmän handling - skyddad enligt sekretess"/>
          <xsd:enumeration value="GDPR - Allmän handling - skyddad enligt GDPR"/>
        </xsd:restriction>
      </xsd:simpleType>
    </xsd:element>
    <xsd:element name="VGR_PubliceratAv" ma:index="13" nillable="true" ma:displayName="Upprättad av" ma:description="Inloggad person som upprättat dokumentet" ma:hidden="true" ma:list="UserInfo" ma:SharePointGroup="0" ma:internalName="VGR_PubliceratAv" ma:readOnly="tru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GR_PubliceratDatum" ma:index="14" nillable="true" ma:displayName="Upprättad datum" ma:description="Tidpunkt när dokumentet upprättades och levererades som allmän handling till mellanarkivet" ma:format="DateTime" ma:hidden="true" ma:internalName="VGR_PubliceratDatum" ma:readOnly="true">
      <xsd:simpleType>
        <xsd:restriction base="dms:DateTime"/>
      </xsd:simpleType>
    </xsd:element>
    <xsd:element name="VGR_DokStatus" ma:index="15" nillable="true" ma:displayName="Mellanarkivstatus" ma:default="Arbetsmaterial" ma:description="Statusmärkning för dokument som beskriver var i processen dokumentet finns." ma:format="Dropdown" ma:hidden="true" ma:internalName="VGR_DokStatus" ma:readOnly="true">
      <xsd:simpleType>
        <xsd:restriction base="dms:Choice">
          <xsd:enumeration value="Arbetsmaterial"/>
          <xsd:enumeration value="Väntar på allmän handling"/>
          <xsd:enumeration value="Väntar på allmän handling (skickad)"/>
          <xsd:enumeration value="Väntar på framtida upprättande"/>
          <xsd:enumeration value="Allmän handling"/>
          <xsd:enumeration value="Fel vid allmän handling"/>
          <xsd:enumeration value="Flytt pågår"/>
          <xsd:enumeration value="Överflyttning pågår"/>
          <xsd:enumeration value="Överflyttad"/>
        </xsd:restriction>
      </xsd:simpleType>
    </xsd:element>
    <xsd:element name="VGR_DokStatusMessage" ma:index="18" nillable="true" ma:displayName="Dokumentlogg" ma:hidden="true" ma:internalName="VGR_DokStatusMessage" ma:readOnly="true">
      <xsd:simpleType>
        <xsd:restriction base="dms:Note">
          <xsd:maxLength value="62000"/>
        </xsd:restriction>
      </xsd:simpleType>
    </xsd:element>
    <xsd:element name="i1597c54c9084fe5ae9163fac681e86b" ma:index="22" nillable="true" ma:taxonomy="true" ma:internalName="i1597c54c9084fe5ae9163fac681e86b" ma:taxonomyFieldName="VGR_Lagparagraf" ma:displayName="Lagparagraf" ma:default="" ma:fieldId="{21597c54-c908-4fe5-ae91-63fac681e86b}" ma:sspId="5c300478-92f1-4a1e-b2db-7f8c75821d37" ma:termSetId="ddb163ed-d655-4cf1-bb2c-a91ec57f9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534ae9efef34a1ab5a1291502fec5e5" ma:index="23" nillable="true" ma:taxonomy="true" ma:internalName="m534ae9efef34a1ab5a1291502fec5e5" ma:taxonomyFieldName="VGR_SkapatEnhet" ma:displayName="Upprättad av enhet" ma:default="" ma:fieldId="{6534ae9e-fef3-4a1a-b5a1-291502fec5e5}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144f27c6ef407e8fb4465121afbe2b" ma:index="26" nillable="true" ma:taxonomy="true" ma:internalName="a7144f27c6ef407e8fb4465121afbe2b" ma:taxonomyFieldName="VGR_UpprattadForEnheter" ma:displayName="Upprättad för enhet" ma:default="" ma:fieldId="{a7144f27-c6ef-407e-8fb4-465121afbe2b}" ma:taxonomyMulti="true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GR_DokItemId" ma:index="28" nillable="true" ma:displayName="DokItemId" ma:hidden="true" ma:internalName="VGR_DokItemId" ma:readOnly="true">
      <xsd:simpleType>
        <xsd:restriction base="dms:Text">
          <xsd:maxLength value="255"/>
        </xsd:restriction>
      </xsd:simpleType>
    </xsd:element>
    <xsd:element name="VGR_MellanarkivId" ma:index="29" nillable="true" ma:displayName="MellanarkivId" ma:hidden="true" ma:internalName="VGR_MellanarkivId" ma:readOnly="true">
      <xsd:simpleType>
        <xsd:restriction base="dms:Text">
          <xsd:maxLength value="255"/>
        </xsd:restriction>
      </xsd:simpleType>
    </xsd:element>
    <xsd:element name="VGR_MellanarkivUrl" ma:index="30" nillable="true" ma:displayName="Arkivlänk" ma:format="Hyperlink" ma:hidden="true" ma:internalName="VGR_Mellanarkiv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GR_MellanarkivWebbUrl" ma:index="31" nillable="true" ma:displayName="Arkivlänk för webben" ma:hidden="true" ma:internalName="VGR_MellanarkivWebbUrl" ma:readOnly="true">
      <xsd:simpleType>
        <xsd:restriction base="dms:Text">
          <xsd:maxLength value="255"/>
        </xsd:restriction>
      </xsd:simpleType>
    </xsd:element>
    <xsd:element name="VGR_ArkivDatum" ma:index="32" nillable="true" ma:displayName="ArkivDatum" ma:format="DateTime" ma:hidden="true" ma:internalName="VGR_ArkivDatum" ma:readOnly="true">
      <xsd:simpleType>
        <xsd:restriction base="dms:DateTime"/>
      </xsd:simpleType>
    </xsd:element>
    <xsd:element name="VGR_Gallras" ma:index="33" nillable="true" ma:displayName="Gallras" ma:description="" ma:hidden="true" ma:internalName="VGR_Gallras" ma:readOnly="true">
      <xsd:simpleType>
        <xsd:restriction base="dms:Text">
          <xsd:maxLength value="255"/>
        </xsd:restriction>
      </xsd:simpleType>
    </xsd:element>
    <xsd:element name="ec6953a5eee3424faece5c2353cf0721" ma:index="34" nillable="true" ma:taxonomy="true" ma:internalName="ec6953a5eee3424faece5c2353cf0721" ma:taxonomyFieldName="VGR_AmnesIndelning" ma:displayName="Regional ämnesindelning" ma:default="" ma:fieldId="{ec6953a5-eee3-424f-aece-5c2353cf0721}" ma:taxonomyMulti="true" ma:sspId="5c300478-92f1-4a1e-b2db-7f8c75821d37" ma:termSetId="66c52c7a-5036-4d83-ab03-8b3f33605b6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df642-0f8e-4344-8cbb-df4a16cf5d2c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dcc2331-6758-4d84-8e6e-e8b149095c0f}" ma:internalName="TaxCatchAll" ma:readOnly="false" ma:showField="CatchAllData" ma:web="bf4df642-0f8e-4344-8cbb-df4a16cf5d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5" nillable="true" ma:displayName="Taxonomy Catch All Column1" ma:hidden="true" ma:list="{4dcc2331-6758-4d84-8e6e-e8b149095c0f}" ma:internalName="TaxCatchAllLabel" ma:readOnly="false" ma:showField="CatchAllDataLabel" ma:web="bf4df642-0f8e-4344-8cbb-df4a16cf5d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6" nillable="true" ma:taxonomy="true" ma:internalName="TaxKeywordTaxHTField" ma:taxonomyFieldName="TaxKeyword" ma:displayName="Företagsnyckelord" ma:readOnly="false" ma:fieldId="{23f27201-bee3-471e-b2e7-b64fd8b7ca38}" ma:taxonomyMulti="true" ma:sspId="5c300478-92f1-4a1e-b2db-7f8c75821d3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44" nillable="true" ma:displayName="Dokument-ID-värde" ma:description="Värdet för dokument-ID som tilldelats till det här objektet." ma:indexed="true" ma:internalName="_dlc_DocId" ma:readOnly="true">
      <xsd:simpleType>
        <xsd:restriction base="dms:Text"/>
      </xsd:simpleType>
    </xsd:element>
    <xsd:element name="_dlc_DocIdUrl" ma:index="4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c23f-a756-462f-8287-3ff35245ed68" elementFormDefault="qualified">
    <xsd:import namespace="http://schemas.microsoft.com/office/2006/documentManagement/types"/>
    <xsd:import namespace="http://schemas.microsoft.com/office/infopath/2007/PartnerControls"/>
    <xsd:element name="oab19bca26ba4ad4b4d60c785a0f7572" ma:index="41" nillable="true" ma:taxonomy="true" ma:internalName="oab19bca26ba4ad4b4d60c785a0f7572" ma:taxonomyFieldName="Handlingstyp_SKAS" ma:displayName="Handlingstyp SKAS" ma:readOnly="false" ma:fieldId="{8ab19bca-26ba-4ad4-b4d6-0c785a0f7572}" ma:sspId="5c300478-92f1-4a1e-b2db-7f8c75821d37" ma:termSetId="629aa395-bf4d-4c87-ac5e-5f0e6cc418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5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cc0e-93d5-4691-a204-9857f52d76bd" elementFormDefault="qualified">
    <xsd:import namespace="http://schemas.microsoft.com/office/2006/documentManagement/types"/>
    <xsd:import namespace="http://schemas.microsoft.com/office/infopath/2007/PartnerControls"/>
    <xsd:element name="Kategori" ma:index="47" nillable="true" ma:displayName="Kategori" ma:format="Dropdown" ma:internalName="Kategori">
      <xsd:simpleType>
        <xsd:restriction base="dms:Choice">
          <xsd:enumeration value="Ange kategori 1"/>
          <xsd:enumeration value="Ange kategori 2"/>
          <xsd:enumeration value="Ange kategori 3"/>
        </xsd:restriction>
      </xsd:simpleType>
    </xsd:element>
    <xsd:element name="MediaServiceMetadata" ma:index="5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5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bf4df642-0f8e-4344-8cbb-df4a16cf5d2c" xsi:nil="true"/>
    <ec6953a5eee3424faece5c2353cf0721 xmlns="597d7713-8a3d-4bd2-ae30-edced55b2c1b">
      <Terms xmlns="http://schemas.microsoft.com/office/infopath/2007/PartnerControls"/>
    </ec6953a5eee3424faece5c2353cf0721>
    <oab19bca26ba4ad4b4d60c785a0f7572 xmlns="4552c23f-a756-462f-8287-3ff35245ed68">
      <Terms xmlns="http://schemas.microsoft.com/office/infopath/2007/PartnerControls"/>
    </oab19bca26ba4ad4b4d60c785a0f7572>
    <VGR_DokBeskrivning xmlns="597d7713-8a3d-4bd2-ae30-edced55b2c1b" xsi:nil="true"/>
    <VGR_EgenAmnesindelning xmlns="597d7713-8a3d-4bd2-ae30-edced55b2c1b" xsi:nil="true"/>
    <a7144f27c6ef407e8fb4465121afbe2b xmlns="597d7713-8a3d-4bd2-ae30-edced55b2c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Område V8</TermName>
          <TermId xmlns="http://schemas.microsoft.com/office/infopath/2007/PartnerControls">d3c2c250-e7e9-45ec-b7b2-4b5812900fe1</TermId>
        </TermInfo>
      </Terms>
    </a7144f27c6ef407e8fb4465121afbe2b>
    <TaxKeywordTaxHTField xmlns="bf4df642-0f8e-4344-8cbb-df4a16cf5d2c">
      <Terms xmlns="http://schemas.microsoft.com/office/infopath/2007/PartnerControls"/>
    </TaxKeywordTaxHTField>
    <i1597c54c9084fe5ae9163fac681e86b xmlns="597d7713-8a3d-4bd2-ae30-edced55b2c1b">
      <Terms xmlns="http://schemas.microsoft.com/office/infopath/2007/PartnerControls"/>
    </i1597c54c9084fe5ae9163fac681e86b>
    <m534ae9efef34a1ab5a1291502fec5e5 xmlns="597d7713-8a3d-4bd2-ae30-edced55b2c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Område V8</TermName>
          <TermId xmlns="http://schemas.microsoft.com/office/infopath/2007/PartnerControls">d3c2c250-e7e9-45ec-b7b2-4b5812900fe1</TermId>
        </TermInfo>
      </Terms>
    </m534ae9efef34a1ab5a1291502fec5e5>
    <TaxCatchAll xmlns="bf4df642-0f8e-4344-8cbb-df4a16cf5d2c">
      <Value>10</Value>
    </TaxCatchAll>
    <Kategori xmlns="47fccc0e-93d5-4691-a204-9857f52d76bd" xsi:nil="true"/>
    <_dlc_DocId xmlns="bf4df642-0f8e-4344-8cbb-df4a16cf5d2c">SKAS14606-435623558-63</_dlc_DocId>
    <_dlc_DocIdUrl xmlns="bf4df642-0f8e-4344-8cbb-df4a16cf5d2c">
      <Url>https://vgregion.sharepoint.com/sites/sy-skas-samsjuklighetsprojekt-skaraborg/_layouts/15/DocIdRedir.aspx?ID=SKAS14606-435623558-63</Url>
      <Description>SKAS14606-435623558-63</Description>
    </_dlc_DocIdUrl>
    <VGR_Sekretess xmlns="597d7713-8a3d-4bd2-ae30-edced55b2c1b">Allmän handling - Offentlig</VGR_Sekretess>
    <VGR_AtkomstRatt xmlns="597d7713-8a3d-4bd2-ae30-edced55b2c1b">0</VGR_AtkomstRatt>
    <VGR_DokStatus xmlns="597d7713-8a3d-4bd2-ae30-edced55b2c1b">Arbetsmaterial</VGR_DokStatu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52BCB5-FDEA-4C6A-A96E-3C9578FEC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7d7713-8a3d-4bd2-ae30-edced55b2c1b"/>
    <ds:schemaRef ds:uri="bf4df642-0f8e-4344-8cbb-df4a16cf5d2c"/>
    <ds:schemaRef ds:uri="4552c23f-a756-462f-8287-3ff35245ed68"/>
    <ds:schemaRef ds:uri="47fccc0e-93d5-4691-a204-9857f52d7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2A353-3216-43C4-836E-3EA9C4D7960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040d66cb-a441-44fa-818d-2eaa1f9795ea"/>
    <ds:schemaRef ds:uri="http://purl.org/dc/elements/1.1/"/>
    <ds:schemaRef ds:uri="http://schemas.microsoft.com/office/2006/metadata/properties"/>
    <ds:schemaRef ds:uri="http://schemas.microsoft.com/office/infopath/2007/PartnerControls"/>
    <ds:schemaRef ds:uri="9e337246-7f6b-4d95-afa0-4a4cb28e4efe"/>
    <ds:schemaRef ds:uri="http://www.w3.org/XML/1998/namespace"/>
    <ds:schemaRef ds:uri="bf4df642-0f8e-4344-8cbb-df4a16cf5d2c"/>
    <ds:schemaRef ds:uri="597d7713-8a3d-4bd2-ae30-edced55b2c1b"/>
    <ds:schemaRef ds:uri="4552c23f-a756-462f-8287-3ff35245ed68"/>
    <ds:schemaRef ds:uri="47fccc0e-93d5-4691-a204-9857f52d76bd"/>
  </ds:schemaRefs>
</ds:datastoreItem>
</file>

<file path=customXml/itemProps3.xml><?xml version="1.0" encoding="utf-8"?>
<ds:datastoreItem xmlns:ds="http://schemas.openxmlformats.org/officeDocument/2006/customXml" ds:itemID="{BDDD3997-6B72-43B6-8C16-15B6E95A042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321EE20-DA67-4972-832F-A9DD142CAF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Vårdsamverkan Skaraborg_MALL – Powerpoint-presentation (4)</Template>
  <TotalTime>24440</TotalTime>
  <Words>879</Words>
  <Application>Microsoft Office PowerPoint</Application>
  <PresentationFormat>Bredbild</PresentationFormat>
  <Paragraphs>159</Paragraphs>
  <Slides>19</Slides>
  <Notes>3</Notes>
  <HiddenSlides>5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Gadugi</vt:lpstr>
      <vt:lpstr>Tahoma</vt:lpstr>
      <vt:lpstr>Times New Roman</vt:lpstr>
      <vt:lpstr>Office-tema</vt:lpstr>
      <vt:lpstr>Projekt Samsjuklighet</vt:lpstr>
      <vt:lpstr>Projekt Samsjuklighet - uppdraget</vt:lpstr>
      <vt:lpstr>I samma riktning</vt:lpstr>
      <vt:lpstr>Läge Samsjuklighetsutredningen –  Januari 2025</vt:lpstr>
      <vt:lpstr>Beslut januari 2025: Delegation</vt:lpstr>
      <vt:lpstr>PowerPoint-presentation</vt:lpstr>
      <vt:lpstr>Olika former av samverkan för att möta olika behov</vt:lpstr>
      <vt:lpstr>Behovsanalys             Plan</vt:lpstr>
      <vt:lpstr>Anpassa och nå samsyn om behov och möjligheter</vt:lpstr>
      <vt:lpstr>Modell för integrerad samverkan utifrån befintlig struktur</vt:lpstr>
      <vt:lpstr>Start med piloter</vt:lpstr>
      <vt:lpstr>Modell för samordning</vt:lpstr>
      <vt:lpstr>Pilot SAM med projektledning och handledare </vt:lpstr>
      <vt:lpstr>Förväntade effekter av en strukturerad samverkan (som förväntas gynna den enskilde)</vt:lpstr>
      <vt:lpstr>Kontakt</vt:lpstr>
      <vt:lpstr>PowerPoint-presentation</vt:lpstr>
      <vt:lpstr>Förslag</vt:lpstr>
      <vt:lpstr>Varför inte FACT?</vt:lpstr>
      <vt:lpstr>Boråsregionens beräkning inre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Integrerad beroendevård</dc:title>
  <dc:creator>Kerstin Söderlund</dc:creator>
  <cp:keywords/>
  <cp:lastModifiedBy>Kerstin Söderlund</cp:lastModifiedBy>
  <cp:revision>7</cp:revision>
  <dcterms:created xsi:type="dcterms:W3CDTF">2024-10-21T08:16:34Z</dcterms:created>
  <dcterms:modified xsi:type="dcterms:W3CDTF">2025-01-30T06:37:54Z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0x01010006EBECDF67F89F4D8BC5FAF3B8FA559B0500927527BC8DE7D64089C0648908E9FC4C</vt:lpwstr>
  </property>
  <property fmtid="{D5CDD505-2E9C-101B-9397-08002B2CF9AE}" pid="3" name="_dlc_DocIdItemGuid">
    <vt:lpwstr>b4794e4d-beb2-4b28-87cc-4d25efbadd6c</vt:lpwstr>
  </property>
  <property fmtid="{D5CDD505-2E9C-101B-9397-08002B2CF9AE}" pid="4" name="VGR_AmnesIndelning">
    <vt:lpwstr/>
  </property>
  <property fmtid="{D5CDD505-2E9C-101B-9397-08002B2CF9AE}" pid="5" name="TaxKeyword">
    <vt:lpwstr/>
  </property>
  <property fmtid="{D5CDD505-2E9C-101B-9397-08002B2CF9AE}" pid="6" name="VGR_SkapatEnhet">
    <vt:lpwstr>10;#Område V8|d3c2c250-e7e9-45ec-b7b2-4b5812900fe1</vt:lpwstr>
  </property>
  <property fmtid="{D5CDD505-2E9C-101B-9397-08002B2CF9AE}" pid="7" name="Handlingstyp_PVV">
    <vt:lpwstr>17;#Intern information av tillfällig och ringa betydelse|49f9a50c-a2c8-4a20-b05e-cf361cf469cd</vt:lpwstr>
  </property>
  <property fmtid="{D5CDD505-2E9C-101B-9397-08002B2CF9AE}" pid="8" name="VGR_UpprattadForEnheter">
    <vt:lpwstr>10;#Område V8|d3c2c250-e7e9-45ec-b7b2-4b5812900fe1</vt:lpwstr>
  </property>
  <property fmtid="{D5CDD505-2E9C-101B-9397-08002B2CF9AE}" pid="9" name="Webbsidan">
    <vt:lpwstr>45;#Mallar och grafisk profil|951b668b-81c6-4f7a-b552-7e8c1604b9d0</vt:lpwstr>
  </property>
  <property fmtid="{D5CDD505-2E9C-101B-9397-08002B2CF9AE}" pid="10" name="VGR_Lagparagraf">
    <vt:lpwstr/>
  </property>
</Properties>
</file>